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56" r:id="rId3"/>
    <p:sldId id="257" r:id="rId4"/>
    <p:sldId id="272" r:id="rId5"/>
    <p:sldId id="258" r:id="rId6"/>
    <p:sldId id="274" r:id="rId7"/>
    <p:sldId id="273" r:id="rId8"/>
    <p:sldId id="275" r:id="rId9"/>
    <p:sldId id="276" r:id="rId10"/>
    <p:sldId id="277" r:id="rId11"/>
    <p:sldId id="279" r:id="rId12"/>
    <p:sldId id="284" r:id="rId13"/>
    <p:sldId id="283" r:id="rId14"/>
    <p:sldId id="282" r:id="rId15"/>
    <p:sldId id="28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D5C"/>
    <a:srgbClr val="CC9900"/>
    <a:srgbClr val="1F365F"/>
    <a:srgbClr val="223B68"/>
    <a:srgbClr val="171B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9" d="100"/>
          <a:sy n="119" d="100"/>
        </p:scale>
        <p:origin x="27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19C78-972F-4BFE-B6B3-D39B6CFA80B7}"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21B672-72DD-4896-BCEB-DD64B18B936D}" type="slidenum">
              <a:rPr lang="en-US" smtClean="0"/>
              <a:t>‹#›</a:t>
            </a:fld>
            <a:endParaRPr lang="en-US"/>
          </a:p>
        </p:txBody>
      </p:sp>
    </p:spTree>
    <p:extLst>
      <p:ext uri="{BB962C8B-B14F-4D97-AF65-F5344CB8AC3E}">
        <p14:creationId xmlns:p14="http://schemas.microsoft.com/office/powerpoint/2010/main" val="1989705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EB4FF7-0992-437E-AA0B-B600265CAD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2081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C5A-034F-461D-9220-DC016311CB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81497D-CC1E-4370-89F5-9F52B18922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E3EE41-0031-4D61-B27E-5158F0220CDC}"/>
              </a:ext>
            </a:extLst>
          </p:cNvPr>
          <p:cNvSpPr>
            <a:spLocks noGrp="1"/>
          </p:cNvSpPr>
          <p:nvPr>
            <p:ph type="dt" sz="half" idx="10"/>
          </p:nvPr>
        </p:nvSpPr>
        <p:spPr/>
        <p:txBody>
          <a:bodyPr/>
          <a:lstStyle/>
          <a:p>
            <a:fld id="{CC45C18F-3BA2-4D49-8F33-FFF2A23BF150}" type="datetimeFigureOut">
              <a:rPr lang="en-US" smtClean="0"/>
              <a:t>12/15/2023</a:t>
            </a:fld>
            <a:endParaRPr lang="en-US"/>
          </a:p>
        </p:txBody>
      </p:sp>
      <p:sp>
        <p:nvSpPr>
          <p:cNvPr id="5" name="Footer Placeholder 4">
            <a:extLst>
              <a:ext uri="{FF2B5EF4-FFF2-40B4-BE49-F238E27FC236}">
                <a16:creationId xmlns:a16="http://schemas.microsoft.com/office/drawing/2014/main" id="{D60AE342-7624-4B98-8140-D087547F57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101EA9-4309-4EB2-8487-860363FA06B0}"/>
              </a:ext>
            </a:extLst>
          </p:cNvPr>
          <p:cNvSpPr>
            <a:spLocks noGrp="1"/>
          </p:cNvSpPr>
          <p:nvPr>
            <p:ph type="sldNum" sz="quarter" idx="12"/>
          </p:nvPr>
        </p:nvSpPr>
        <p:spPr/>
        <p:txBody>
          <a:bodyPr/>
          <a:lstStyle/>
          <a:p>
            <a:fld id="{6D1E7F57-A960-4596-B260-26AD4C67B59E}" type="slidenum">
              <a:rPr lang="en-US" smtClean="0"/>
              <a:t>‹#›</a:t>
            </a:fld>
            <a:endParaRPr lang="en-US"/>
          </a:p>
        </p:txBody>
      </p:sp>
    </p:spTree>
    <p:extLst>
      <p:ext uri="{BB962C8B-B14F-4D97-AF65-F5344CB8AC3E}">
        <p14:creationId xmlns:p14="http://schemas.microsoft.com/office/powerpoint/2010/main" val="300301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D89C0-7AB9-4EA9-BE80-4E0845BD39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1F5C2A-4842-484E-8A30-DE3E628B14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793D34-34DE-4B9E-A46C-E5189F6DF84C}"/>
              </a:ext>
            </a:extLst>
          </p:cNvPr>
          <p:cNvSpPr>
            <a:spLocks noGrp="1"/>
          </p:cNvSpPr>
          <p:nvPr>
            <p:ph type="dt" sz="half" idx="10"/>
          </p:nvPr>
        </p:nvSpPr>
        <p:spPr/>
        <p:txBody>
          <a:bodyPr/>
          <a:lstStyle/>
          <a:p>
            <a:fld id="{CC45C18F-3BA2-4D49-8F33-FFF2A23BF150}" type="datetimeFigureOut">
              <a:rPr lang="en-US" smtClean="0"/>
              <a:t>12/15/2023</a:t>
            </a:fld>
            <a:endParaRPr lang="en-US"/>
          </a:p>
        </p:txBody>
      </p:sp>
      <p:sp>
        <p:nvSpPr>
          <p:cNvPr id="5" name="Footer Placeholder 4">
            <a:extLst>
              <a:ext uri="{FF2B5EF4-FFF2-40B4-BE49-F238E27FC236}">
                <a16:creationId xmlns:a16="http://schemas.microsoft.com/office/drawing/2014/main" id="{1FB891D2-8BC5-4DD3-A17D-018ED51FA1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32D1F-112D-4635-B543-6E8AC1E3BDBE}"/>
              </a:ext>
            </a:extLst>
          </p:cNvPr>
          <p:cNvSpPr>
            <a:spLocks noGrp="1"/>
          </p:cNvSpPr>
          <p:nvPr>
            <p:ph type="sldNum" sz="quarter" idx="12"/>
          </p:nvPr>
        </p:nvSpPr>
        <p:spPr/>
        <p:txBody>
          <a:bodyPr/>
          <a:lstStyle/>
          <a:p>
            <a:fld id="{6D1E7F57-A960-4596-B260-26AD4C67B59E}" type="slidenum">
              <a:rPr lang="en-US" smtClean="0"/>
              <a:t>‹#›</a:t>
            </a:fld>
            <a:endParaRPr lang="en-US"/>
          </a:p>
        </p:txBody>
      </p:sp>
    </p:spTree>
    <p:extLst>
      <p:ext uri="{BB962C8B-B14F-4D97-AF65-F5344CB8AC3E}">
        <p14:creationId xmlns:p14="http://schemas.microsoft.com/office/powerpoint/2010/main" val="967576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28EDCE-DD67-4659-AD37-F9C407CE74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69CAA6-6F58-4FE9-874D-A67317F7DE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55A82-0051-4B8D-BB81-FE7D408CACDC}"/>
              </a:ext>
            </a:extLst>
          </p:cNvPr>
          <p:cNvSpPr>
            <a:spLocks noGrp="1"/>
          </p:cNvSpPr>
          <p:nvPr>
            <p:ph type="dt" sz="half" idx="10"/>
          </p:nvPr>
        </p:nvSpPr>
        <p:spPr/>
        <p:txBody>
          <a:bodyPr/>
          <a:lstStyle/>
          <a:p>
            <a:fld id="{CC45C18F-3BA2-4D49-8F33-FFF2A23BF150}" type="datetimeFigureOut">
              <a:rPr lang="en-US" smtClean="0"/>
              <a:t>12/15/2023</a:t>
            </a:fld>
            <a:endParaRPr lang="en-US"/>
          </a:p>
        </p:txBody>
      </p:sp>
      <p:sp>
        <p:nvSpPr>
          <p:cNvPr id="5" name="Footer Placeholder 4">
            <a:extLst>
              <a:ext uri="{FF2B5EF4-FFF2-40B4-BE49-F238E27FC236}">
                <a16:creationId xmlns:a16="http://schemas.microsoft.com/office/drawing/2014/main" id="{83B28B4A-5F7D-48D0-AAEC-98E56E8C5A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22C4C5-29CC-4569-AB4C-91B769E29122}"/>
              </a:ext>
            </a:extLst>
          </p:cNvPr>
          <p:cNvSpPr>
            <a:spLocks noGrp="1"/>
          </p:cNvSpPr>
          <p:nvPr>
            <p:ph type="sldNum" sz="quarter" idx="12"/>
          </p:nvPr>
        </p:nvSpPr>
        <p:spPr/>
        <p:txBody>
          <a:bodyPr/>
          <a:lstStyle/>
          <a:p>
            <a:fld id="{6D1E7F57-A960-4596-B260-26AD4C67B59E}" type="slidenum">
              <a:rPr lang="en-US" smtClean="0"/>
              <a:t>‹#›</a:t>
            </a:fld>
            <a:endParaRPr lang="en-US"/>
          </a:p>
        </p:txBody>
      </p:sp>
    </p:spTree>
    <p:extLst>
      <p:ext uri="{BB962C8B-B14F-4D97-AF65-F5344CB8AC3E}">
        <p14:creationId xmlns:p14="http://schemas.microsoft.com/office/powerpoint/2010/main" val="473084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2975EDD-0776-4CC8-BDB6-277CB7F8A295}"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286632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975EDD-0776-4CC8-BDB6-277CB7F8A295}"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388725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975EDD-0776-4CC8-BDB6-277CB7F8A295}"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967517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975EDD-0776-4CC8-BDB6-277CB7F8A295}"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1964661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975EDD-0776-4CC8-BDB6-277CB7F8A295}" type="datetimeFigureOut">
              <a:rPr lang="en-US" smtClean="0"/>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51546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975EDD-0776-4CC8-BDB6-277CB7F8A295}" type="datetimeFigureOut">
              <a:rPr lang="en-US" smtClean="0"/>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1887279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75EDD-0776-4CC8-BDB6-277CB7F8A295}" type="datetimeFigureOut">
              <a:rPr lang="en-US" smtClean="0"/>
              <a:t>12/15/2023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2134967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2975EDD-0776-4CC8-BDB6-277CB7F8A295}"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969908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76E64-5B70-42D4-9688-239AAE41E8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AF5ECE-D180-4702-82B2-A5FCC8ACCC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95AAE8-A4F3-4651-B613-B33D78768159}"/>
              </a:ext>
            </a:extLst>
          </p:cNvPr>
          <p:cNvSpPr>
            <a:spLocks noGrp="1"/>
          </p:cNvSpPr>
          <p:nvPr>
            <p:ph type="dt" sz="half" idx="10"/>
          </p:nvPr>
        </p:nvSpPr>
        <p:spPr/>
        <p:txBody>
          <a:bodyPr/>
          <a:lstStyle/>
          <a:p>
            <a:fld id="{CC45C18F-3BA2-4D49-8F33-FFF2A23BF150}" type="datetimeFigureOut">
              <a:rPr lang="en-US" smtClean="0"/>
              <a:t>12/15/2023</a:t>
            </a:fld>
            <a:endParaRPr lang="en-US"/>
          </a:p>
        </p:txBody>
      </p:sp>
      <p:sp>
        <p:nvSpPr>
          <p:cNvPr id="5" name="Footer Placeholder 4">
            <a:extLst>
              <a:ext uri="{FF2B5EF4-FFF2-40B4-BE49-F238E27FC236}">
                <a16:creationId xmlns:a16="http://schemas.microsoft.com/office/drawing/2014/main" id="{DF6425D9-E57D-4538-8B71-CD14A92B4C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60552-87A6-4B37-B8CA-36D5E1EE8FED}"/>
              </a:ext>
            </a:extLst>
          </p:cNvPr>
          <p:cNvSpPr>
            <a:spLocks noGrp="1"/>
          </p:cNvSpPr>
          <p:nvPr>
            <p:ph type="sldNum" sz="quarter" idx="12"/>
          </p:nvPr>
        </p:nvSpPr>
        <p:spPr/>
        <p:txBody>
          <a:bodyPr/>
          <a:lstStyle/>
          <a:p>
            <a:fld id="{6D1E7F57-A960-4596-B260-26AD4C67B59E}" type="slidenum">
              <a:rPr lang="en-US" smtClean="0"/>
              <a:t>‹#›</a:t>
            </a:fld>
            <a:endParaRPr lang="en-US"/>
          </a:p>
        </p:txBody>
      </p:sp>
    </p:spTree>
    <p:extLst>
      <p:ext uri="{BB962C8B-B14F-4D97-AF65-F5344CB8AC3E}">
        <p14:creationId xmlns:p14="http://schemas.microsoft.com/office/powerpoint/2010/main" val="40015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2975EDD-0776-4CC8-BDB6-277CB7F8A295}" type="datetimeFigureOut">
              <a:rPr lang="en-US" smtClean="0"/>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351829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975EDD-0776-4CC8-BDB6-277CB7F8A295}"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3022171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975EDD-0776-4CC8-BDB6-277CB7F8A295}" type="datetimeFigureOut">
              <a:rPr lang="en-US" smtClean="0"/>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09B89-2CA9-454D-9051-8652429F62F3}" type="slidenum">
              <a:rPr lang="en-US" smtClean="0"/>
              <a:t>‹#›</a:t>
            </a:fld>
            <a:endParaRPr lang="en-US"/>
          </a:p>
        </p:txBody>
      </p:sp>
    </p:spTree>
    <p:extLst>
      <p:ext uri="{BB962C8B-B14F-4D97-AF65-F5344CB8AC3E}">
        <p14:creationId xmlns:p14="http://schemas.microsoft.com/office/powerpoint/2010/main" val="2041112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2F96-443C-46B4-8830-90BF680AE7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DD506A-A976-4DFB-BBA1-66F8CA17C8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3FDE28-93E8-41AC-B73F-1511321F14D0}"/>
              </a:ext>
            </a:extLst>
          </p:cNvPr>
          <p:cNvSpPr>
            <a:spLocks noGrp="1"/>
          </p:cNvSpPr>
          <p:nvPr>
            <p:ph type="dt" sz="half" idx="10"/>
          </p:nvPr>
        </p:nvSpPr>
        <p:spPr/>
        <p:txBody>
          <a:bodyPr/>
          <a:lstStyle/>
          <a:p>
            <a:fld id="{CC45C18F-3BA2-4D49-8F33-FFF2A23BF150}" type="datetimeFigureOut">
              <a:rPr lang="en-US" smtClean="0"/>
              <a:t>12/15/2023</a:t>
            </a:fld>
            <a:endParaRPr lang="en-US"/>
          </a:p>
        </p:txBody>
      </p:sp>
      <p:sp>
        <p:nvSpPr>
          <p:cNvPr id="5" name="Footer Placeholder 4">
            <a:extLst>
              <a:ext uri="{FF2B5EF4-FFF2-40B4-BE49-F238E27FC236}">
                <a16:creationId xmlns:a16="http://schemas.microsoft.com/office/drawing/2014/main" id="{D1B23DAD-8C00-446D-9DE5-96AADB004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32620-73CD-4A32-A85D-93D96CF12DFD}"/>
              </a:ext>
            </a:extLst>
          </p:cNvPr>
          <p:cNvSpPr>
            <a:spLocks noGrp="1"/>
          </p:cNvSpPr>
          <p:nvPr>
            <p:ph type="sldNum" sz="quarter" idx="12"/>
          </p:nvPr>
        </p:nvSpPr>
        <p:spPr/>
        <p:txBody>
          <a:bodyPr/>
          <a:lstStyle/>
          <a:p>
            <a:fld id="{6D1E7F57-A960-4596-B260-26AD4C67B59E}" type="slidenum">
              <a:rPr lang="en-US" smtClean="0"/>
              <a:t>‹#›</a:t>
            </a:fld>
            <a:endParaRPr lang="en-US"/>
          </a:p>
        </p:txBody>
      </p:sp>
    </p:spTree>
    <p:extLst>
      <p:ext uri="{BB962C8B-B14F-4D97-AF65-F5344CB8AC3E}">
        <p14:creationId xmlns:p14="http://schemas.microsoft.com/office/powerpoint/2010/main" val="4065109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7269A-C327-4E1D-B6FE-0670818755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7FE768-B1C7-45E3-8232-DB39418CE23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45E82A-C855-4285-B6D8-CDF1BE0718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1FB890-FCA8-4024-84AE-519609C1C197}"/>
              </a:ext>
            </a:extLst>
          </p:cNvPr>
          <p:cNvSpPr>
            <a:spLocks noGrp="1"/>
          </p:cNvSpPr>
          <p:nvPr>
            <p:ph type="dt" sz="half" idx="10"/>
          </p:nvPr>
        </p:nvSpPr>
        <p:spPr/>
        <p:txBody>
          <a:bodyPr/>
          <a:lstStyle/>
          <a:p>
            <a:fld id="{CC45C18F-3BA2-4D49-8F33-FFF2A23BF150}" type="datetimeFigureOut">
              <a:rPr lang="en-US" smtClean="0"/>
              <a:t>12/15/2023</a:t>
            </a:fld>
            <a:endParaRPr lang="en-US"/>
          </a:p>
        </p:txBody>
      </p:sp>
      <p:sp>
        <p:nvSpPr>
          <p:cNvPr id="6" name="Footer Placeholder 5">
            <a:extLst>
              <a:ext uri="{FF2B5EF4-FFF2-40B4-BE49-F238E27FC236}">
                <a16:creationId xmlns:a16="http://schemas.microsoft.com/office/drawing/2014/main" id="{78CC3155-6C2C-472C-B766-F8BCC348EA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EAF05E-C621-4BE1-8E36-60A64367904C}"/>
              </a:ext>
            </a:extLst>
          </p:cNvPr>
          <p:cNvSpPr>
            <a:spLocks noGrp="1"/>
          </p:cNvSpPr>
          <p:nvPr>
            <p:ph type="sldNum" sz="quarter" idx="12"/>
          </p:nvPr>
        </p:nvSpPr>
        <p:spPr/>
        <p:txBody>
          <a:bodyPr/>
          <a:lstStyle/>
          <a:p>
            <a:fld id="{6D1E7F57-A960-4596-B260-26AD4C67B59E}" type="slidenum">
              <a:rPr lang="en-US" smtClean="0"/>
              <a:t>‹#›</a:t>
            </a:fld>
            <a:endParaRPr lang="en-US"/>
          </a:p>
        </p:txBody>
      </p:sp>
    </p:spTree>
    <p:extLst>
      <p:ext uri="{BB962C8B-B14F-4D97-AF65-F5344CB8AC3E}">
        <p14:creationId xmlns:p14="http://schemas.microsoft.com/office/powerpoint/2010/main" val="1718574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2B07F-1681-4E98-95AC-C9C827FBC3D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145FC3-E45E-4E2B-9AA5-8AF88D9554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29EDAD-657B-43A2-A90A-F89B5DA0B6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CC0F81-A9F1-4838-AFB7-2E9F4E94BB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7C6D43-3EDF-4A85-9C0B-AE2C2C24BF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0F275C-809D-40A4-927A-7A945391ABDA}"/>
              </a:ext>
            </a:extLst>
          </p:cNvPr>
          <p:cNvSpPr>
            <a:spLocks noGrp="1"/>
          </p:cNvSpPr>
          <p:nvPr>
            <p:ph type="dt" sz="half" idx="10"/>
          </p:nvPr>
        </p:nvSpPr>
        <p:spPr/>
        <p:txBody>
          <a:bodyPr/>
          <a:lstStyle/>
          <a:p>
            <a:fld id="{CC45C18F-3BA2-4D49-8F33-FFF2A23BF150}" type="datetimeFigureOut">
              <a:rPr lang="en-US" smtClean="0"/>
              <a:t>12/15/2023</a:t>
            </a:fld>
            <a:endParaRPr lang="en-US"/>
          </a:p>
        </p:txBody>
      </p:sp>
      <p:sp>
        <p:nvSpPr>
          <p:cNvPr id="8" name="Footer Placeholder 7">
            <a:extLst>
              <a:ext uri="{FF2B5EF4-FFF2-40B4-BE49-F238E27FC236}">
                <a16:creationId xmlns:a16="http://schemas.microsoft.com/office/drawing/2014/main" id="{5B93C01C-053F-48D7-A47D-DC4F8B3DF7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15ADCE-E37D-4604-A87F-65327CF3B72D}"/>
              </a:ext>
            </a:extLst>
          </p:cNvPr>
          <p:cNvSpPr>
            <a:spLocks noGrp="1"/>
          </p:cNvSpPr>
          <p:nvPr>
            <p:ph type="sldNum" sz="quarter" idx="12"/>
          </p:nvPr>
        </p:nvSpPr>
        <p:spPr/>
        <p:txBody>
          <a:bodyPr/>
          <a:lstStyle/>
          <a:p>
            <a:fld id="{6D1E7F57-A960-4596-B260-26AD4C67B59E}" type="slidenum">
              <a:rPr lang="en-US" smtClean="0"/>
              <a:t>‹#›</a:t>
            </a:fld>
            <a:endParaRPr lang="en-US"/>
          </a:p>
        </p:txBody>
      </p:sp>
    </p:spTree>
    <p:extLst>
      <p:ext uri="{BB962C8B-B14F-4D97-AF65-F5344CB8AC3E}">
        <p14:creationId xmlns:p14="http://schemas.microsoft.com/office/powerpoint/2010/main" val="1570448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5D69C-2716-42F0-979C-AD5BF8D45F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34C1B3-F0B3-4809-AB56-8BB226F465E1}"/>
              </a:ext>
            </a:extLst>
          </p:cNvPr>
          <p:cNvSpPr>
            <a:spLocks noGrp="1"/>
          </p:cNvSpPr>
          <p:nvPr>
            <p:ph type="dt" sz="half" idx="10"/>
          </p:nvPr>
        </p:nvSpPr>
        <p:spPr/>
        <p:txBody>
          <a:bodyPr/>
          <a:lstStyle/>
          <a:p>
            <a:fld id="{CC45C18F-3BA2-4D49-8F33-FFF2A23BF150}" type="datetimeFigureOut">
              <a:rPr lang="en-US" smtClean="0"/>
              <a:t>12/15/2023</a:t>
            </a:fld>
            <a:endParaRPr lang="en-US"/>
          </a:p>
        </p:txBody>
      </p:sp>
      <p:sp>
        <p:nvSpPr>
          <p:cNvPr id="4" name="Footer Placeholder 3">
            <a:extLst>
              <a:ext uri="{FF2B5EF4-FFF2-40B4-BE49-F238E27FC236}">
                <a16:creationId xmlns:a16="http://schemas.microsoft.com/office/drawing/2014/main" id="{19B3473E-6DB6-4D18-B2AB-43C1F0A871F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90F356-B063-4FD0-B742-A1ADF9B0196B}"/>
              </a:ext>
            </a:extLst>
          </p:cNvPr>
          <p:cNvSpPr>
            <a:spLocks noGrp="1"/>
          </p:cNvSpPr>
          <p:nvPr>
            <p:ph type="sldNum" sz="quarter" idx="12"/>
          </p:nvPr>
        </p:nvSpPr>
        <p:spPr/>
        <p:txBody>
          <a:bodyPr/>
          <a:lstStyle/>
          <a:p>
            <a:fld id="{6D1E7F57-A960-4596-B260-26AD4C67B59E}" type="slidenum">
              <a:rPr lang="en-US" smtClean="0"/>
              <a:t>‹#›</a:t>
            </a:fld>
            <a:endParaRPr lang="en-US"/>
          </a:p>
        </p:txBody>
      </p:sp>
    </p:spTree>
    <p:extLst>
      <p:ext uri="{BB962C8B-B14F-4D97-AF65-F5344CB8AC3E}">
        <p14:creationId xmlns:p14="http://schemas.microsoft.com/office/powerpoint/2010/main" val="2379393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A0D14-9448-446B-A46A-C93349510DE0}"/>
              </a:ext>
            </a:extLst>
          </p:cNvPr>
          <p:cNvSpPr>
            <a:spLocks noGrp="1"/>
          </p:cNvSpPr>
          <p:nvPr>
            <p:ph type="dt" sz="half" idx="10"/>
          </p:nvPr>
        </p:nvSpPr>
        <p:spPr/>
        <p:txBody>
          <a:bodyPr/>
          <a:lstStyle/>
          <a:p>
            <a:fld id="{CC45C18F-3BA2-4D49-8F33-FFF2A23BF150}" type="datetimeFigureOut">
              <a:rPr lang="en-US" smtClean="0"/>
              <a:t>12/15/2023</a:t>
            </a:fld>
            <a:endParaRPr lang="en-US"/>
          </a:p>
        </p:txBody>
      </p:sp>
      <p:sp>
        <p:nvSpPr>
          <p:cNvPr id="3" name="Footer Placeholder 2">
            <a:extLst>
              <a:ext uri="{FF2B5EF4-FFF2-40B4-BE49-F238E27FC236}">
                <a16:creationId xmlns:a16="http://schemas.microsoft.com/office/drawing/2014/main" id="{953DAA5D-A7B9-44C2-AD50-722A69695C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334BE6-F709-4AD3-A063-BB73A07DE8CF}"/>
              </a:ext>
            </a:extLst>
          </p:cNvPr>
          <p:cNvSpPr>
            <a:spLocks noGrp="1"/>
          </p:cNvSpPr>
          <p:nvPr>
            <p:ph type="sldNum" sz="quarter" idx="12"/>
          </p:nvPr>
        </p:nvSpPr>
        <p:spPr/>
        <p:txBody>
          <a:bodyPr/>
          <a:lstStyle/>
          <a:p>
            <a:fld id="{6D1E7F57-A960-4596-B260-26AD4C67B59E}" type="slidenum">
              <a:rPr lang="en-US" smtClean="0"/>
              <a:t>‹#›</a:t>
            </a:fld>
            <a:endParaRPr lang="en-US"/>
          </a:p>
        </p:txBody>
      </p:sp>
    </p:spTree>
    <p:extLst>
      <p:ext uri="{BB962C8B-B14F-4D97-AF65-F5344CB8AC3E}">
        <p14:creationId xmlns:p14="http://schemas.microsoft.com/office/powerpoint/2010/main" val="3186348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A13F6-5B56-4AE4-A84F-78651FFC6B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ED9F91-85B3-4C98-A857-F27B86C72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E2F019-EC68-4ED6-839B-0044415043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4C5FA7-1563-4AA7-B84C-38E63B82EA87}"/>
              </a:ext>
            </a:extLst>
          </p:cNvPr>
          <p:cNvSpPr>
            <a:spLocks noGrp="1"/>
          </p:cNvSpPr>
          <p:nvPr>
            <p:ph type="dt" sz="half" idx="10"/>
          </p:nvPr>
        </p:nvSpPr>
        <p:spPr/>
        <p:txBody>
          <a:bodyPr/>
          <a:lstStyle/>
          <a:p>
            <a:fld id="{CC45C18F-3BA2-4D49-8F33-FFF2A23BF150}" type="datetimeFigureOut">
              <a:rPr lang="en-US" smtClean="0"/>
              <a:t>12/15/2023</a:t>
            </a:fld>
            <a:endParaRPr lang="en-US"/>
          </a:p>
        </p:txBody>
      </p:sp>
      <p:sp>
        <p:nvSpPr>
          <p:cNvPr id="6" name="Footer Placeholder 5">
            <a:extLst>
              <a:ext uri="{FF2B5EF4-FFF2-40B4-BE49-F238E27FC236}">
                <a16:creationId xmlns:a16="http://schemas.microsoft.com/office/drawing/2014/main" id="{A86263F5-9A5E-4124-8B4C-6404F67F31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290664-C93C-4952-961F-8034C28B5DA8}"/>
              </a:ext>
            </a:extLst>
          </p:cNvPr>
          <p:cNvSpPr>
            <a:spLocks noGrp="1"/>
          </p:cNvSpPr>
          <p:nvPr>
            <p:ph type="sldNum" sz="quarter" idx="12"/>
          </p:nvPr>
        </p:nvSpPr>
        <p:spPr/>
        <p:txBody>
          <a:bodyPr/>
          <a:lstStyle/>
          <a:p>
            <a:fld id="{6D1E7F57-A960-4596-B260-26AD4C67B59E}" type="slidenum">
              <a:rPr lang="en-US" smtClean="0"/>
              <a:t>‹#›</a:t>
            </a:fld>
            <a:endParaRPr lang="en-US"/>
          </a:p>
        </p:txBody>
      </p:sp>
    </p:spTree>
    <p:extLst>
      <p:ext uri="{BB962C8B-B14F-4D97-AF65-F5344CB8AC3E}">
        <p14:creationId xmlns:p14="http://schemas.microsoft.com/office/powerpoint/2010/main" val="4289276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46E8E-C910-431C-A5C7-323ABE20B1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94B664-B444-4C99-ABEB-3FC8B9B378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CD1991-E858-4996-9D8C-059A90D8B0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70B061-F434-4125-B692-D623478EF212}"/>
              </a:ext>
            </a:extLst>
          </p:cNvPr>
          <p:cNvSpPr>
            <a:spLocks noGrp="1"/>
          </p:cNvSpPr>
          <p:nvPr>
            <p:ph type="dt" sz="half" idx="10"/>
          </p:nvPr>
        </p:nvSpPr>
        <p:spPr/>
        <p:txBody>
          <a:bodyPr/>
          <a:lstStyle/>
          <a:p>
            <a:fld id="{CC45C18F-3BA2-4D49-8F33-FFF2A23BF150}" type="datetimeFigureOut">
              <a:rPr lang="en-US" smtClean="0"/>
              <a:t>12/15/2023</a:t>
            </a:fld>
            <a:endParaRPr lang="en-US"/>
          </a:p>
        </p:txBody>
      </p:sp>
      <p:sp>
        <p:nvSpPr>
          <p:cNvPr id="6" name="Footer Placeholder 5">
            <a:extLst>
              <a:ext uri="{FF2B5EF4-FFF2-40B4-BE49-F238E27FC236}">
                <a16:creationId xmlns:a16="http://schemas.microsoft.com/office/drawing/2014/main" id="{0406AF01-5F34-4C04-8549-A60CCF3D8B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416A91-B13F-48E7-89D0-D380DFD43D4B}"/>
              </a:ext>
            </a:extLst>
          </p:cNvPr>
          <p:cNvSpPr>
            <a:spLocks noGrp="1"/>
          </p:cNvSpPr>
          <p:nvPr>
            <p:ph type="sldNum" sz="quarter" idx="12"/>
          </p:nvPr>
        </p:nvSpPr>
        <p:spPr/>
        <p:txBody>
          <a:bodyPr/>
          <a:lstStyle/>
          <a:p>
            <a:fld id="{6D1E7F57-A960-4596-B260-26AD4C67B59E}" type="slidenum">
              <a:rPr lang="en-US" smtClean="0"/>
              <a:t>‹#›</a:t>
            </a:fld>
            <a:endParaRPr lang="en-US"/>
          </a:p>
        </p:txBody>
      </p:sp>
    </p:spTree>
    <p:extLst>
      <p:ext uri="{BB962C8B-B14F-4D97-AF65-F5344CB8AC3E}">
        <p14:creationId xmlns:p14="http://schemas.microsoft.com/office/powerpoint/2010/main" val="3307812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197EAF-9451-41B2-8EC7-41680345E5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6B33FC-A705-4B83-AF48-40A40E3D90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714ADA-F744-472B-8F01-F4AE5D627B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45C18F-3BA2-4D49-8F33-FFF2A23BF150}" type="datetimeFigureOut">
              <a:rPr lang="en-US" smtClean="0"/>
              <a:t>12/15/2023</a:t>
            </a:fld>
            <a:endParaRPr lang="en-US"/>
          </a:p>
        </p:txBody>
      </p:sp>
      <p:sp>
        <p:nvSpPr>
          <p:cNvPr id="5" name="Footer Placeholder 4">
            <a:extLst>
              <a:ext uri="{FF2B5EF4-FFF2-40B4-BE49-F238E27FC236}">
                <a16:creationId xmlns:a16="http://schemas.microsoft.com/office/drawing/2014/main" id="{B2E80CC2-B609-4C33-900B-17F6F361BE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B3E380-1B54-4AE9-9CBD-DA9C6E9C4E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1E7F57-A960-4596-B260-26AD4C67B59E}" type="slidenum">
              <a:rPr lang="en-US" smtClean="0"/>
              <a:t>‹#›</a:t>
            </a:fld>
            <a:endParaRPr lang="en-US"/>
          </a:p>
        </p:txBody>
      </p:sp>
    </p:spTree>
    <p:extLst>
      <p:ext uri="{BB962C8B-B14F-4D97-AF65-F5344CB8AC3E}">
        <p14:creationId xmlns:p14="http://schemas.microsoft.com/office/powerpoint/2010/main" val="1062795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2975EDD-0776-4CC8-BDB6-277CB7F8A295}" type="datetimeFigureOut">
              <a:rPr lang="en-US" smtClean="0"/>
              <a:t>12/15/2023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8F09B89-2CA9-454D-9051-8652429F62F3}" type="slidenum">
              <a:rPr lang="en-US" smtClean="0"/>
              <a:t>‹#›</a:t>
            </a:fld>
            <a:endParaRPr lang="en-US"/>
          </a:p>
        </p:txBody>
      </p:sp>
    </p:spTree>
    <p:extLst>
      <p:ext uri="{BB962C8B-B14F-4D97-AF65-F5344CB8AC3E}">
        <p14:creationId xmlns:p14="http://schemas.microsoft.com/office/powerpoint/2010/main" val="12246116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2D5C"/>
        </a:solidFill>
        <a:effectLst/>
      </p:bgPr>
    </p:bg>
    <p:spTree>
      <p:nvGrpSpPr>
        <p:cNvPr id="1" name=""/>
        <p:cNvGrpSpPr/>
        <p:nvPr/>
      </p:nvGrpSpPr>
      <p:grpSpPr>
        <a:xfrm>
          <a:off x="0" y="0"/>
          <a:ext cx="0" cy="0"/>
          <a:chOff x="0" y="0"/>
          <a:chExt cx="0" cy="0"/>
        </a:xfrm>
      </p:grpSpPr>
      <p:pic>
        <p:nvPicPr>
          <p:cNvPr id="1026" name="Picture 2" descr="USI to co-host first annual Evansville Disability Resource Fair -  University of Southern Indiana">
            <a:extLst>
              <a:ext uri="{FF2B5EF4-FFF2-40B4-BE49-F238E27FC236}">
                <a16:creationId xmlns:a16="http://schemas.microsoft.com/office/drawing/2014/main" id="{662025D2-EE9F-4E54-B5D4-36F48BA9D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 y="0"/>
            <a:ext cx="121745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112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12D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A586-40DD-4B87-A754-73E9BD1C1864}"/>
              </a:ext>
            </a:extLst>
          </p:cNvPr>
          <p:cNvSpPr>
            <a:spLocks noGrp="1"/>
          </p:cNvSpPr>
          <p:nvPr>
            <p:ph type="title"/>
          </p:nvPr>
        </p:nvSpPr>
        <p:spPr/>
        <p:txBody>
          <a:bodyPr/>
          <a:lstStyle/>
          <a:p>
            <a:r>
              <a:rPr lang="en-US" b="1" dirty="0">
                <a:solidFill>
                  <a:schemeClr val="bg1"/>
                </a:solidFill>
              </a:rPr>
              <a:t>Three types of animals on campus</a:t>
            </a:r>
          </a:p>
        </p:txBody>
      </p:sp>
      <p:sp>
        <p:nvSpPr>
          <p:cNvPr id="3" name="Content Placeholder 2">
            <a:extLst>
              <a:ext uri="{FF2B5EF4-FFF2-40B4-BE49-F238E27FC236}">
                <a16:creationId xmlns:a16="http://schemas.microsoft.com/office/drawing/2014/main" id="{C424F357-F0E4-474B-A55B-662B3B2848FF}"/>
              </a:ext>
            </a:extLst>
          </p:cNvPr>
          <p:cNvSpPr>
            <a:spLocks noGrp="1"/>
          </p:cNvSpPr>
          <p:nvPr>
            <p:ph idx="1"/>
          </p:nvPr>
        </p:nvSpPr>
        <p:spPr/>
        <p:txBody>
          <a:bodyPr>
            <a:normAutofit/>
          </a:bodyPr>
          <a:lstStyle/>
          <a:p>
            <a:r>
              <a:rPr lang="en-US" dirty="0">
                <a:solidFill>
                  <a:schemeClr val="bg1"/>
                </a:solidFill>
              </a:rPr>
              <a:t>Emotional Support Animals</a:t>
            </a:r>
          </a:p>
          <a:p>
            <a:r>
              <a:rPr lang="en-US" dirty="0">
                <a:solidFill>
                  <a:schemeClr val="bg1"/>
                </a:solidFill>
              </a:rPr>
              <a:t>Service Animals</a:t>
            </a:r>
          </a:p>
          <a:p>
            <a:r>
              <a:rPr lang="en-US" dirty="0">
                <a:solidFill>
                  <a:schemeClr val="bg1"/>
                </a:solidFill>
              </a:rPr>
              <a:t>Therapy Animals</a:t>
            </a:r>
          </a:p>
        </p:txBody>
      </p:sp>
    </p:spTree>
    <p:extLst>
      <p:ext uri="{BB962C8B-B14F-4D97-AF65-F5344CB8AC3E}">
        <p14:creationId xmlns:p14="http://schemas.microsoft.com/office/powerpoint/2010/main" val="131957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12D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3CD9-3E61-412D-B2C3-B07C24D82AC6}"/>
              </a:ext>
            </a:extLst>
          </p:cNvPr>
          <p:cNvSpPr>
            <a:spLocks noGrp="1"/>
          </p:cNvSpPr>
          <p:nvPr>
            <p:ph type="title"/>
          </p:nvPr>
        </p:nvSpPr>
        <p:spPr/>
        <p:txBody>
          <a:bodyPr/>
          <a:lstStyle/>
          <a:p>
            <a:r>
              <a:rPr lang="en-US" b="1" dirty="0">
                <a:solidFill>
                  <a:schemeClr val="bg1"/>
                </a:solidFill>
              </a:rPr>
              <a:t>What category would these animals fit into?</a:t>
            </a:r>
          </a:p>
        </p:txBody>
      </p:sp>
      <p:pic>
        <p:nvPicPr>
          <p:cNvPr id="4" name="Picture 2" descr="A black cat with green eyes&#10;&#10;Description automatically generated with medium confidence">
            <a:extLst>
              <a:ext uri="{FF2B5EF4-FFF2-40B4-BE49-F238E27FC236}">
                <a16:creationId xmlns:a16="http://schemas.microsoft.com/office/drawing/2014/main" id="{6858B42B-A2D3-42F3-97E5-DC01E18AEA9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52449" y="2714151"/>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0F45D15-2638-45E2-AA6D-B2F6A1E625A7}"/>
              </a:ext>
            </a:extLst>
          </p:cNvPr>
          <p:cNvSpPr txBox="1"/>
          <p:nvPr/>
        </p:nvSpPr>
        <p:spPr>
          <a:xfrm>
            <a:off x="4545888" y="4659521"/>
            <a:ext cx="2680095" cy="584775"/>
          </a:xfrm>
          <a:prstGeom prst="rect">
            <a:avLst/>
          </a:prstGeom>
          <a:noFill/>
        </p:spPr>
        <p:txBody>
          <a:bodyPr wrap="square" rtlCol="0">
            <a:spAutoFit/>
          </a:bodyPr>
          <a:lstStyle/>
          <a:p>
            <a:pPr algn="ctr"/>
            <a:r>
              <a:rPr lang="en-US" sz="1600" dirty="0">
                <a:solidFill>
                  <a:schemeClr val="bg1"/>
                </a:solidFill>
              </a:rPr>
              <a:t>Alt text: A black cat with green eyes </a:t>
            </a:r>
          </a:p>
        </p:txBody>
      </p:sp>
      <p:pic>
        <p:nvPicPr>
          <p:cNvPr id="6" name="Picture 4" descr="A brown dog standing in a grassy area&#10;&#10;Description automatically generated with medium confidence">
            <a:extLst>
              <a:ext uri="{FF2B5EF4-FFF2-40B4-BE49-F238E27FC236}">
                <a16:creationId xmlns:a16="http://schemas.microsoft.com/office/drawing/2014/main" id="{DF898395-223F-4589-B071-227C1C56B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560" y="2535950"/>
            <a:ext cx="3300033" cy="22042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90567C4-3A47-491F-A32D-EAA2D42FECE0}"/>
              </a:ext>
            </a:extLst>
          </p:cNvPr>
          <p:cNvSpPr txBox="1"/>
          <p:nvPr/>
        </p:nvSpPr>
        <p:spPr>
          <a:xfrm>
            <a:off x="319749" y="4740203"/>
            <a:ext cx="3461657" cy="584775"/>
          </a:xfrm>
          <a:prstGeom prst="rect">
            <a:avLst/>
          </a:prstGeom>
          <a:noFill/>
        </p:spPr>
        <p:txBody>
          <a:bodyPr wrap="square" rtlCol="0">
            <a:spAutoFit/>
          </a:bodyPr>
          <a:lstStyle/>
          <a:p>
            <a:pPr algn="ctr"/>
            <a:r>
              <a:rPr lang="en-US" sz="1600" dirty="0">
                <a:solidFill>
                  <a:schemeClr val="bg1"/>
                </a:solidFill>
              </a:rPr>
              <a:t>Alt text: A brown dog standing in grassy area</a:t>
            </a:r>
          </a:p>
        </p:txBody>
      </p:sp>
      <p:pic>
        <p:nvPicPr>
          <p:cNvPr id="8" name="Picture 6" descr="A brown bunny with big ears&#10;&#10;Description automatically generated with low confidence">
            <a:extLst>
              <a:ext uri="{FF2B5EF4-FFF2-40B4-BE49-F238E27FC236}">
                <a16:creationId xmlns:a16="http://schemas.microsoft.com/office/drawing/2014/main" id="{A795423E-9296-4809-A16B-59FB647321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7841" y="2535949"/>
            <a:ext cx="3306380" cy="220425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3146CF9-4640-42B1-BF56-368CE4D51C54}"/>
              </a:ext>
            </a:extLst>
          </p:cNvPr>
          <p:cNvSpPr txBox="1"/>
          <p:nvPr/>
        </p:nvSpPr>
        <p:spPr>
          <a:xfrm>
            <a:off x="8227391" y="4743593"/>
            <a:ext cx="3126409" cy="584775"/>
          </a:xfrm>
          <a:prstGeom prst="rect">
            <a:avLst/>
          </a:prstGeom>
          <a:noFill/>
        </p:spPr>
        <p:txBody>
          <a:bodyPr wrap="square" rtlCol="0">
            <a:spAutoFit/>
          </a:bodyPr>
          <a:lstStyle/>
          <a:p>
            <a:pPr algn="ctr"/>
            <a:r>
              <a:rPr lang="en-US" sz="1600" dirty="0">
                <a:solidFill>
                  <a:schemeClr val="bg1"/>
                </a:solidFill>
              </a:rPr>
              <a:t>Alt text: A brown bunny with big ears</a:t>
            </a:r>
          </a:p>
        </p:txBody>
      </p:sp>
    </p:spTree>
    <p:extLst>
      <p:ext uri="{BB962C8B-B14F-4D97-AF65-F5344CB8AC3E}">
        <p14:creationId xmlns:p14="http://schemas.microsoft.com/office/powerpoint/2010/main" val="723236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2D5C"/>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81BCDA-8663-4132-AC33-BFDA43D55F58}"/>
              </a:ext>
            </a:extLst>
          </p:cNvPr>
          <p:cNvSpPr>
            <a:spLocks noGrp="1"/>
          </p:cNvSpPr>
          <p:nvPr>
            <p:ph type="title"/>
          </p:nvPr>
        </p:nvSpPr>
        <p:spPr/>
        <p:txBody>
          <a:bodyPr/>
          <a:lstStyle/>
          <a:p>
            <a:r>
              <a:rPr lang="en-US" b="1" dirty="0">
                <a:solidFill>
                  <a:schemeClr val="bg1"/>
                </a:solidFill>
              </a:rPr>
              <a:t>Emotional Support Animals (ESA)</a:t>
            </a:r>
          </a:p>
        </p:txBody>
      </p:sp>
      <p:sp>
        <p:nvSpPr>
          <p:cNvPr id="5" name="Content Placeholder 4">
            <a:extLst>
              <a:ext uri="{FF2B5EF4-FFF2-40B4-BE49-F238E27FC236}">
                <a16:creationId xmlns:a16="http://schemas.microsoft.com/office/drawing/2014/main" id="{E0585D14-6635-4082-B880-4A282526932E}"/>
              </a:ext>
            </a:extLst>
          </p:cNvPr>
          <p:cNvSpPr>
            <a:spLocks noGrp="1"/>
          </p:cNvSpPr>
          <p:nvPr>
            <p:ph sz="half" idx="1"/>
          </p:nvPr>
        </p:nvSpPr>
        <p:spPr>
          <a:xfrm>
            <a:off x="838199" y="1589314"/>
            <a:ext cx="9927771" cy="4800599"/>
          </a:xfrm>
        </p:spPr>
        <p:txBody>
          <a:bodyPr>
            <a:normAutofit/>
          </a:bodyPr>
          <a:lstStyle/>
          <a:p>
            <a:r>
              <a:rPr kumimoji="0" lang="en-US" sz="2600" b="0" i="0" u="none" strike="noStrike" kern="1200" cap="none" spc="0" normalizeH="0" baseline="0" noProof="0" dirty="0">
                <a:ln>
                  <a:noFill/>
                </a:ln>
                <a:solidFill>
                  <a:schemeClr val="bg1"/>
                </a:solidFill>
                <a:effectLst/>
                <a:uLnTx/>
                <a:uFillTx/>
                <a:latin typeface="Calibri" panose="020F0502020204030204"/>
                <a:ea typeface="+mn-ea"/>
                <a:cs typeface="+mn-cs"/>
              </a:rPr>
              <a:t>These are animals by their presence provide therapeutic benefits such as alleviating some symptoms of a disability to an individual with an emotional or psychiatric disability. An ESA could be most any type of animal that can reasonably and safely be kept in small areas.</a:t>
            </a:r>
          </a:p>
          <a:p>
            <a:r>
              <a:rPr lang="en-US" sz="2600" dirty="0">
                <a:solidFill>
                  <a:schemeClr val="bg1"/>
                </a:solidFill>
                <a:latin typeface="Calibri" panose="020F0502020204030204"/>
              </a:rPr>
              <a:t>Students would need to proceed with the following steps for an ESA approval:</a:t>
            </a:r>
          </a:p>
          <a:p>
            <a:pPr marL="914400" lvl="1" indent="-457200">
              <a:spcBef>
                <a:spcPts val="1000"/>
              </a:spcBef>
              <a:buFont typeface="+mj-lt"/>
              <a:buAutoNum type="arabicPeriod"/>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Submit documentation of a qualifying disability to DR. </a:t>
            </a:r>
          </a:p>
          <a:p>
            <a:pPr marL="914400" lvl="1" indent="-457200">
              <a:spcBef>
                <a:spcPts val="1000"/>
              </a:spcBef>
              <a:buFont typeface="+mj-lt"/>
              <a:buAutoNum type="arabicPeriod"/>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Meet with DR. </a:t>
            </a:r>
          </a:p>
          <a:p>
            <a:pPr marL="914400" lvl="1" indent="-457200">
              <a:spcBef>
                <a:spcPts val="1000"/>
              </a:spcBef>
              <a:buFont typeface="+mj-lt"/>
              <a:buAutoNum type="arabicPeriod"/>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Meet with HRL. </a:t>
            </a:r>
          </a:p>
          <a:p>
            <a:pPr marL="457200" lvl="1" indent="0">
              <a:buNone/>
              <a:defRPr/>
            </a:pPr>
            <a:r>
              <a:rPr kumimoji="0" lang="en-US" b="0" i="0" u="none" strike="noStrike" kern="1200" cap="none" spc="0" normalizeH="0" baseline="0" noProof="0" dirty="0">
                <a:ln>
                  <a:noFill/>
                </a:ln>
                <a:solidFill>
                  <a:prstClr val="white"/>
                </a:solidFill>
                <a:effectLst/>
                <a:uLnTx/>
                <a:uFillTx/>
                <a:latin typeface="Calibri" panose="020F0502020204030204"/>
                <a:ea typeface="+mn-ea"/>
                <a:cs typeface="+mn-cs"/>
              </a:rPr>
              <a:t>*Only allowed in HRL. </a:t>
            </a:r>
          </a:p>
          <a:p>
            <a:endParaRPr lang="en-US" dirty="0">
              <a:solidFill>
                <a:schemeClr val="bg1"/>
              </a:solidFill>
            </a:endParaRPr>
          </a:p>
        </p:txBody>
      </p:sp>
    </p:spTree>
    <p:extLst>
      <p:ext uri="{BB962C8B-B14F-4D97-AF65-F5344CB8AC3E}">
        <p14:creationId xmlns:p14="http://schemas.microsoft.com/office/powerpoint/2010/main" val="3966811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12D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FFA05-0992-45F9-9FB6-9891578F3ABB}"/>
              </a:ext>
            </a:extLst>
          </p:cNvPr>
          <p:cNvSpPr>
            <a:spLocks noGrp="1"/>
          </p:cNvSpPr>
          <p:nvPr>
            <p:ph type="title"/>
          </p:nvPr>
        </p:nvSpPr>
        <p:spPr/>
        <p:txBody>
          <a:bodyPr/>
          <a:lstStyle/>
          <a:p>
            <a:r>
              <a:rPr lang="en-US" b="1" dirty="0">
                <a:solidFill>
                  <a:schemeClr val="bg1"/>
                </a:solidFill>
              </a:rPr>
              <a:t>Service Dogs</a:t>
            </a:r>
          </a:p>
        </p:txBody>
      </p:sp>
      <p:sp>
        <p:nvSpPr>
          <p:cNvPr id="4" name="Content Placeholder 3">
            <a:extLst>
              <a:ext uri="{FF2B5EF4-FFF2-40B4-BE49-F238E27FC236}">
                <a16:creationId xmlns:a16="http://schemas.microsoft.com/office/drawing/2014/main" id="{057AD35B-8D74-430B-AA17-1E089530AF5B}"/>
              </a:ext>
            </a:extLst>
          </p:cNvPr>
          <p:cNvSpPr>
            <a:spLocks noGrp="1"/>
          </p:cNvSpPr>
          <p:nvPr>
            <p:ph sz="half" idx="1"/>
          </p:nvPr>
        </p:nvSpPr>
        <p:spPr/>
        <p:txBody>
          <a:bodyPr>
            <a:normAutofit lnSpcReduction="10000"/>
          </a:bodyPr>
          <a:lstStyle/>
          <a:p>
            <a:r>
              <a:rPr kumimoji="0" lang="en-US" sz="2600" b="0" i="0" u="none" strike="noStrike" kern="1200" cap="none" spc="0" normalizeH="0" baseline="0" noProof="0" dirty="0">
                <a:ln>
                  <a:noFill/>
                </a:ln>
                <a:solidFill>
                  <a:schemeClr val="bg1"/>
                </a:solidFill>
                <a:effectLst/>
                <a:uLnTx/>
                <a:uFillTx/>
                <a:latin typeface="Calibri" panose="020F0502020204030204"/>
                <a:ea typeface="+mn-ea"/>
                <a:cs typeface="+mn-cs"/>
              </a:rPr>
              <a:t>These are dogs and in extremely rare circumstances miniature horses. Service animals must be trained to perform a task for an individual with a disability. For example: A guide dog can be trained to guide someone with a visual impairment. </a:t>
            </a:r>
          </a:p>
          <a:p>
            <a:r>
              <a:rPr kumimoji="0" lang="en-US" sz="2600" b="0" i="0" u="none" strike="noStrike" kern="1200" cap="none" spc="0" normalizeH="0" baseline="0" noProof="0" dirty="0">
                <a:ln>
                  <a:noFill/>
                </a:ln>
                <a:solidFill>
                  <a:schemeClr val="bg1"/>
                </a:solidFill>
                <a:effectLst/>
                <a:uLnTx/>
                <a:uFillTx/>
                <a:latin typeface="Calibri" panose="020F0502020204030204"/>
                <a:ea typeface="+mn-ea"/>
                <a:cs typeface="+mn-cs"/>
              </a:rPr>
              <a:t>Service dogs can go anywhere with the individual and no documentation or permission is needed.</a:t>
            </a:r>
            <a:endParaRPr lang="en-US" dirty="0">
              <a:solidFill>
                <a:schemeClr val="bg1"/>
              </a:solidFill>
            </a:endParaRPr>
          </a:p>
        </p:txBody>
      </p:sp>
      <p:pic>
        <p:nvPicPr>
          <p:cNvPr id="2050" name="Picture 2" descr="Learn more about service dogs during Wartburg's Keep on Learning series -  Wartburg College">
            <a:extLst>
              <a:ext uri="{FF2B5EF4-FFF2-40B4-BE49-F238E27FC236}">
                <a16:creationId xmlns:a16="http://schemas.microsoft.com/office/drawing/2014/main" id="{21131654-7C2C-4B58-A888-04B5B9F6007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26942" y="2048881"/>
            <a:ext cx="3698782" cy="24613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04642F9-B262-49CD-BAC2-252573F41EEA}"/>
              </a:ext>
            </a:extLst>
          </p:cNvPr>
          <p:cNvSpPr txBox="1"/>
          <p:nvPr/>
        </p:nvSpPr>
        <p:spPr>
          <a:xfrm>
            <a:off x="7745506" y="4576057"/>
            <a:ext cx="2689411" cy="584775"/>
          </a:xfrm>
          <a:prstGeom prst="rect">
            <a:avLst/>
          </a:prstGeom>
          <a:noFill/>
        </p:spPr>
        <p:txBody>
          <a:bodyPr wrap="square" rtlCol="0">
            <a:spAutoFit/>
          </a:bodyPr>
          <a:lstStyle/>
          <a:p>
            <a:pPr algn="ctr"/>
            <a:r>
              <a:rPr lang="en-US" sz="1600" dirty="0">
                <a:solidFill>
                  <a:schemeClr val="bg1"/>
                </a:solidFill>
              </a:rPr>
              <a:t>Alt text: Dog wearing service animal vest</a:t>
            </a:r>
          </a:p>
        </p:txBody>
      </p:sp>
    </p:spTree>
    <p:extLst>
      <p:ext uri="{BB962C8B-B14F-4D97-AF65-F5344CB8AC3E}">
        <p14:creationId xmlns:p14="http://schemas.microsoft.com/office/powerpoint/2010/main" val="599788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12D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EB2E9-4B42-4CB3-B481-875EDD370949}"/>
              </a:ext>
            </a:extLst>
          </p:cNvPr>
          <p:cNvSpPr>
            <a:spLocks noGrp="1"/>
          </p:cNvSpPr>
          <p:nvPr>
            <p:ph type="title"/>
          </p:nvPr>
        </p:nvSpPr>
        <p:spPr/>
        <p:txBody>
          <a:bodyPr/>
          <a:lstStyle/>
          <a:p>
            <a:r>
              <a:rPr lang="en-US" b="1" dirty="0">
                <a:solidFill>
                  <a:schemeClr val="bg1"/>
                </a:solidFill>
              </a:rPr>
              <a:t>Therapy Animals</a:t>
            </a:r>
          </a:p>
        </p:txBody>
      </p:sp>
      <p:sp>
        <p:nvSpPr>
          <p:cNvPr id="4" name="Content Placeholder 3">
            <a:extLst>
              <a:ext uri="{FF2B5EF4-FFF2-40B4-BE49-F238E27FC236}">
                <a16:creationId xmlns:a16="http://schemas.microsoft.com/office/drawing/2014/main" id="{A878FFF9-2C72-4AFE-9766-D08B3BB0AA92}"/>
              </a:ext>
            </a:extLst>
          </p:cNvPr>
          <p:cNvSpPr>
            <a:spLocks noGrp="1"/>
          </p:cNvSpPr>
          <p:nvPr>
            <p:ph sz="half" idx="1"/>
          </p:nvPr>
        </p:nvSpPr>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chemeClr val="bg1"/>
                </a:solidFill>
                <a:effectLst/>
                <a:uLnTx/>
                <a:uFillTx/>
                <a:latin typeface="Calibri" panose="020F0502020204030204"/>
                <a:ea typeface="+mn-ea"/>
                <a:cs typeface="+mn-cs"/>
              </a:rPr>
              <a:t>Therapy animals are certified to go to locations such as long-term care facilities to provide temporary comfort and companionship. USI brings therapy dogs to campus several times throughout the year, usually close to final weeks.</a:t>
            </a:r>
          </a:p>
          <a:p>
            <a:endParaRPr lang="en-US" dirty="0">
              <a:solidFill>
                <a:schemeClr val="bg1"/>
              </a:solidFill>
            </a:endParaRPr>
          </a:p>
        </p:txBody>
      </p:sp>
      <p:pic>
        <p:nvPicPr>
          <p:cNvPr id="1026" name="Picture 2" descr="Animal Therapy: The new way to combat mental health issues amongst college  students? – Limerick Voice">
            <a:extLst>
              <a:ext uri="{FF2B5EF4-FFF2-40B4-BE49-F238E27FC236}">
                <a16:creationId xmlns:a16="http://schemas.microsoft.com/office/drawing/2014/main" id="{F666D05E-2FA9-498A-8D6A-929C78B9A78C}"/>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494494" y="2130425"/>
            <a:ext cx="3358683" cy="22067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E27B6A6-D884-4BF9-BC23-1F6BD8D0CBF7}"/>
              </a:ext>
            </a:extLst>
          </p:cNvPr>
          <p:cNvSpPr txBox="1"/>
          <p:nvPr/>
        </p:nvSpPr>
        <p:spPr>
          <a:xfrm>
            <a:off x="7734999" y="4401671"/>
            <a:ext cx="2877671" cy="584775"/>
          </a:xfrm>
          <a:prstGeom prst="rect">
            <a:avLst/>
          </a:prstGeom>
          <a:noFill/>
        </p:spPr>
        <p:txBody>
          <a:bodyPr wrap="square" rtlCol="0">
            <a:spAutoFit/>
          </a:bodyPr>
          <a:lstStyle/>
          <a:p>
            <a:pPr algn="ctr"/>
            <a:r>
              <a:rPr lang="en-US" sz="1600" dirty="0">
                <a:solidFill>
                  <a:schemeClr val="bg1"/>
                </a:solidFill>
              </a:rPr>
              <a:t>Alt text: Dog being pet by multiple individuals</a:t>
            </a:r>
          </a:p>
        </p:txBody>
      </p:sp>
    </p:spTree>
    <p:extLst>
      <p:ext uri="{BB962C8B-B14F-4D97-AF65-F5344CB8AC3E}">
        <p14:creationId xmlns:p14="http://schemas.microsoft.com/office/powerpoint/2010/main" val="2775845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12D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8120C-C7E7-4E83-9AB8-DE3F5FD619B3}"/>
              </a:ext>
            </a:extLst>
          </p:cNvPr>
          <p:cNvSpPr>
            <a:spLocks noGrp="1"/>
          </p:cNvSpPr>
          <p:nvPr>
            <p:ph type="title"/>
          </p:nvPr>
        </p:nvSpPr>
        <p:spPr>
          <a:xfrm>
            <a:off x="2152650" y="-19761"/>
            <a:ext cx="7886700" cy="1325563"/>
          </a:xfrm>
        </p:spPr>
        <p:txBody>
          <a:bodyPr/>
          <a:lstStyle/>
          <a:p>
            <a:pPr algn="ctr"/>
            <a:r>
              <a:rPr lang="en-US" b="1" dirty="0">
                <a:solidFill>
                  <a:srgbClr val="FF0000"/>
                </a:solidFill>
              </a:rPr>
              <a:t>USI Disability Resources </a:t>
            </a:r>
          </a:p>
        </p:txBody>
      </p:sp>
      <p:sp>
        <p:nvSpPr>
          <p:cNvPr id="3" name="Content Placeholder 2">
            <a:extLst>
              <a:ext uri="{FF2B5EF4-FFF2-40B4-BE49-F238E27FC236}">
                <a16:creationId xmlns:a16="http://schemas.microsoft.com/office/drawing/2014/main" id="{3497220A-E735-40F2-B98B-63C5AB7E0510}"/>
              </a:ext>
            </a:extLst>
          </p:cNvPr>
          <p:cNvSpPr>
            <a:spLocks noGrp="1"/>
          </p:cNvSpPr>
          <p:nvPr>
            <p:ph idx="1"/>
          </p:nvPr>
        </p:nvSpPr>
        <p:spPr>
          <a:xfrm>
            <a:off x="1837072" y="1086289"/>
            <a:ext cx="7886700" cy="5453815"/>
          </a:xfrm>
        </p:spPr>
        <p:txBody>
          <a:bodyPr>
            <a:normAutofit fontScale="92500" lnSpcReduction="20000"/>
          </a:bodyPr>
          <a:lstStyle/>
          <a:p>
            <a:pPr marL="0" indent="0">
              <a:buNone/>
            </a:pPr>
            <a:r>
              <a:rPr lang="en-US" dirty="0">
                <a:solidFill>
                  <a:schemeClr val="bg1"/>
                </a:solidFill>
              </a:rPr>
              <a:t>Michelle Kirk– Manager</a:t>
            </a:r>
          </a:p>
          <a:p>
            <a:pPr marL="0" indent="0">
              <a:buNone/>
            </a:pPr>
            <a:r>
              <a:rPr lang="en-US" dirty="0">
                <a:solidFill>
                  <a:schemeClr val="bg1"/>
                </a:solidFill>
              </a:rPr>
              <a:t>mdkirk@usi.edu </a:t>
            </a:r>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a:p>
            <a:pPr marL="0" indent="0">
              <a:buNone/>
            </a:pPr>
            <a:r>
              <a:rPr lang="en-US" dirty="0">
                <a:solidFill>
                  <a:schemeClr val="bg1"/>
                </a:solidFill>
              </a:rPr>
              <a:t>Keith Scheller– Coordinator           </a:t>
            </a:r>
          </a:p>
          <a:p>
            <a:pPr marL="0" indent="0">
              <a:buNone/>
            </a:pPr>
            <a:r>
              <a:rPr lang="en-US" dirty="0">
                <a:solidFill>
                  <a:schemeClr val="bg1"/>
                </a:solidFill>
              </a:rPr>
              <a:t>kascheller1@usi.edu </a:t>
            </a:r>
          </a:p>
          <a:p>
            <a:endParaRPr lang="en-US" dirty="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a:p>
            <a:pPr marL="0" indent="0">
              <a:buNone/>
            </a:pPr>
            <a:endParaRPr lang="en-US" dirty="0">
              <a:solidFill>
                <a:srgbClr val="FFFF00"/>
              </a:solidFill>
            </a:endParaRPr>
          </a:p>
          <a:p>
            <a:pPr marL="0" indent="0">
              <a:buNone/>
            </a:pPr>
            <a:r>
              <a:rPr lang="en-US" dirty="0">
                <a:solidFill>
                  <a:schemeClr val="bg1"/>
                </a:solidFill>
              </a:rPr>
              <a:t>Michele Barnett – Senior </a:t>
            </a:r>
          </a:p>
          <a:p>
            <a:pPr marL="0" indent="0">
              <a:buNone/>
            </a:pPr>
            <a:r>
              <a:rPr lang="en-US" dirty="0">
                <a:solidFill>
                  <a:schemeClr val="bg1"/>
                </a:solidFill>
              </a:rPr>
              <a:t>Administrative Assistant</a:t>
            </a:r>
          </a:p>
          <a:p>
            <a:pPr marL="0" indent="0">
              <a:buNone/>
            </a:pPr>
            <a:r>
              <a:rPr lang="en-US" dirty="0">
                <a:solidFill>
                  <a:schemeClr val="bg1"/>
                </a:solidFill>
              </a:rPr>
              <a:t>mrbarnett@usi.edu </a:t>
            </a:r>
          </a:p>
          <a:p>
            <a:endParaRPr lang="en-US" dirty="0">
              <a:solidFill>
                <a:srgbClr val="FFFF00"/>
              </a:solidFill>
            </a:endParaRPr>
          </a:p>
          <a:p>
            <a:pPr marL="0" indent="0">
              <a:buNone/>
            </a:pPr>
            <a:r>
              <a:rPr lang="en-US" dirty="0">
                <a:solidFill>
                  <a:srgbClr val="FFFF00"/>
                </a:solidFill>
              </a:rPr>
              <a:t>                                                                                                	</a:t>
            </a:r>
            <a:r>
              <a:rPr lang="en-US" dirty="0">
                <a:solidFill>
                  <a:schemeClr val="bg1"/>
                </a:solidFill>
              </a:rPr>
              <a:t>Science Center 2206</a:t>
            </a:r>
          </a:p>
          <a:p>
            <a:pPr marL="0" indent="0">
              <a:buNone/>
            </a:pPr>
            <a:r>
              <a:rPr lang="en-US" dirty="0">
                <a:solidFill>
                  <a:schemeClr val="bg1"/>
                </a:solidFill>
              </a:rPr>
              <a:t>                                                                                                     	       812-464-1961</a:t>
            </a:r>
          </a:p>
        </p:txBody>
      </p:sp>
      <p:pic>
        <p:nvPicPr>
          <p:cNvPr id="2058" name="Picture 10">
            <a:extLst>
              <a:ext uri="{FF2B5EF4-FFF2-40B4-BE49-F238E27FC236}">
                <a16:creationId xmlns:a16="http://schemas.microsoft.com/office/drawing/2014/main" id="{E3B6AADA-B1D1-4A7A-AFD6-C4DB262837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3580" y="4387245"/>
            <a:ext cx="752475" cy="10953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2733F384-395B-4E42-8885-CC9A1A2E7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9654" y="1109452"/>
            <a:ext cx="4105275" cy="434910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3251201-59F9-4520-9384-0A64BCA3D0DF}"/>
              </a:ext>
            </a:extLst>
          </p:cNvPr>
          <p:cNvPicPr>
            <a:picLocks noChangeAspect="1"/>
          </p:cNvPicPr>
          <p:nvPr/>
        </p:nvPicPr>
        <p:blipFill>
          <a:blip r:embed="rId5"/>
          <a:stretch>
            <a:fillRect/>
          </a:stretch>
        </p:blipFill>
        <p:spPr>
          <a:xfrm>
            <a:off x="5189874" y="1086289"/>
            <a:ext cx="740118" cy="1095375"/>
          </a:xfrm>
          <a:prstGeom prst="rect">
            <a:avLst/>
          </a:prstGeom>
        </p:spPr>
      </p:pic>
      <p:pic>
        <p:nvPicPr>
          <p:cNvPr id="6" name="Picture 5" descr="A picture containing human face, clothing, person, smile&#10;&#10;Description automatically generated">
            <a:extLst>
              <a:ext uri="{FF2B5EF4-FFF2-40B4-BE49-F238E27FC236}">
                <a16:creationId xmlns:a16="http://schemas.microsoft.com/office/drawing/2014/main" id="{F2AA5F49-D404-834D-F3E8-B107B2BF96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73580" y="2536298"/>
            <a:ext cx="752475" cy="1128713"/>
          </a:xfrm>
          <a:prstGeom prst="rect">
            <a:avLst/>
          </a:prstGeom>
        </p:spPr>
      </p:pic>
    </p:spTree>
    <p:extLst>
      <p:ext uri="{BB962C8B-B14F-4D97-AF65-F5344CB8AC3E}">
        <p14:creationId xmlns:p14="http://schemas.microsoft.com/office/powerpoint/2010/main" val="3618360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12D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A0B4A-2120-4E40-A59C-691FC34D797A}"/>
              </a:ext>
            </a:extLst>
          </p:cNvPr>
          <p:cNvSpPr>
            <a:spLocks noGrp="1"/>
          </p:cNvSpPr>
          <p:nvPr>
            <p:ph type="title"/>
          </p:nvPr>
        </p:nvSpPr>
        <p:spPr/>
        <p:txBody>
          <a:bodyPr/>
          <a:lstStyle/>
          <a:p>
            <a:r>
              <a:rPr lang="en-US" b="1" dirty="0">
                <a:solidFill>
                  <a:schemeClr val="bg1"/>
                </a:solidFill>
              </a:rPr>
              <a:t>Disability Resource (DR) Office</a:t>
            </a:r>
          </a:p>
        </p:txBody>
      </p:sp>
      <p:sp>
        <p:nvSpPr>
          <p:cNvPr id="3" name="Content Placeholder 2">
            <a:extLst>
              <a:ext uri="{FF2B5EF4-FFF2-40B4-BE49-F238E27FC236}">
                <a16:creationId xmlns:a16="http://schemas.microsoft.com/office/drawing/2014/main" id="{99574DE5-5E8B-49BA-B50C-C1F589066849}"/>
              </a:ext>
            </a:extLst>
          </p:cNvPr>
          <p:cNvSpPr>
            <a:spLocks noGrp="1"/>
          </p:cNvSpPr>
          <p:nvPr>
            <p:ph idx="1"/>
          </p:nvPr>
        </p:nvSpPr>
        <p:spPr/>
        <p:txBody>
          <a:bodyPr/>
          <a:lstStyle/>
          <a:p>
            <a:r>
              <a:rPr lang="en-US" dirty="0">
                <a:solidFill>
                  <a:schemeClr val="bg1"/>
                </a:solidFill>
              </a:rPr>
              <a:t>We coordinate services and academic accommodations for USI students with disabilities. </a:t>
            </a:r>
          </a:p>
          <a:p>
            <a:r>
              <a:rPr lang="en-US" dirty="0">
                <a:solidFill>
                  <a:schemeClr val="bg1"/>
                </a:solidFill>
              </a:rPr>
              <a:t>We ensure equal access to facilities, programs, services, and university resources.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rPr>
              <a:t>For students to work with DR, they must present documentation of a disability. </a:t>
            </a:r>
          </a:p>
          <a:p>
            <a:endParaRPr lang="en-US" dirty="0">
              <a:solidFill>
                <a:schemeClr val="bg1"/>
              </a:solidFill>
            </a:endParaRPr>
          </a:p>
          <a:p>
            <a:endParaRPr lang="en-US" dirty="0"/>
          </a:p>
        </p:txBody>
      </p:sp>
    </p:spTree>
    <p:extLst>
      <p:ext uri="{BB962C8B-B14F-4D97-AF65-F5344CB8AC3E}">
        <p14:creationId xmlns:p14="http://schemas.microsoft.com/office/powerpoint/2010/main" val="317606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2D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8642A-F4ED-45E7-ACDB-C04EFFB2A0A2}"/>
              </a:ext>
            </a:extLst>
          </p:cNvPr>
          <p:cNvSpPr>
            <a:spLocks noGrp="1"/>
          </p:cNvSpPr>
          <p:nvPr>
            <p:ph type="title"/>
          </p:nvPr>
        </p:nvSpPr>
        <p:spPr/>
        <p:txBody>
          <a:bodyPr/>
          <a:lstStyle/>
          <a:p>
            <a:r>
              <a:rPr lang="en-US" b="1" dirty="0">
                <a:solidFill>
                  <a:schemeClr val="bg1"/>
                </a:solidFill>
              </a:rPr>
              <a:t>What is a disability?</a:t>
            </a:r>
          </a:p>
        </p:txBody>
      </p:sp>
      <p:sp>
        <p:nvSpPr>
          <p:cNvPr id="3" name="Content Placeholder 2">
            <a:extLst>
              <a:ext uri="{FF2B5EF4-FFF2-40B4-BE49-F238E27FC236}">
                <a16:creationId xmlns:a16="http://schemas.microsoft.com/office/drawing/2014/main" id="{52B36708-2808-4563-BFDA-7C4BCDC75A0C}"/>
              </a:ext>
            </a:extLst>
          </p:cNvPr>
          <p:cNvSpPr>
            <a:spLocks noGrp="1"/>
          </p:cNvSpPr>
          <p:nvPr>
            <p:ph idx="1"/>
          </p:nvPr>
        </p:nvSpPr>
        <p:spPr>
          <a:xfrm>
            <a:off x="730624" y="1947899"/>
            <a:ext cx="6412454" cy="4351338"/>
          </a:xfrm>
        </p:spPr>
        <p:txBody>
          <a:bodyPr/>
          <a:lstStyle/>
          <a:p>
            <a:r>
              <a:rPr lang="en-US" dirty="0">
                <a:solidFill>
                  <a:schemeClr val="bg1"/>
                </a:solidFill>
              </a:rPr>
              <a:t>The federal definition of a disability is a physical or mental impairment that substantially limits a major life activity. </a:t>
            </a:r>
          </a:p>
        </p:txBody>
      </p:sp>
      <p:sp>
        <p:nvSpPr>
          <p:cNvPr id="4" name="TextBox 3">
            <a:extLst>
              <a:ext uri="{FF2B5EF4-FFF2-40B4-BE49-F238E27FC236}">
                <a16:creationId xmlns:a16="http://schemas.microsoft.com/office/drawing/2014/main" id="{48313826-16E8-42B2-AEF7-26865CA2438E}"/>
              </a:ext>
            </a:extLst>
          </p:cNvPr>
          <p:cNvSpPr txBox="1"/>
          <p:nvPr/>
        </p:nvSpPr>
        <p:spPr>
          <a:xfrm>
            <a:off x="7853082" y="5167312"/>
            <a:ext cx="3608294" cy="584775"/>
          </a:xfrm>
          <a:prstGeom prst="rect">
            <a:avLst/>
          </a:prstGeom>
          <a:noFill/>
        </p:spPr>
        <p:txBody>
          <a:bodyPr wrap="square" rtlCol="0">
            <a:spAutoFit/>
          </a:bodyPr>
          <a:lstStyle/>
          <a:p>
            <a:pPr algn="ctr"/>
            <a:r>
              <a:rPr kumimoji="0" lang="en-US" sz="1600" b="0" i="0" u="none" strike="noStrike" kern="1200" cap="none" spc="0" normalizeH="0" baseline="0" noProof="0" dirty="0">
                <a:ln>
                  <a:noFill/>
                </a:ln>
                <a:solidFill>
                  <a:schemeClr val="bg1"/>
                </a:solidFill>
                <a:effectLst/>
                <a:uLnTx/>
                <a:uFillTx/>
                <a:ea typeface="+mn-ea"/>
                <a:cs typeface="+mn-cs"/>
              </a:rPr>
              <a:t>Alt text: Illustrated representation of visual and non-visible disabilities</a:t>
            </a:r>
            <a:endParaRPr lang="en-US" sz="1600" dirty="0">
              <a:solidFill>
                <a:schemeClr val="bg1"/>
              </a:solidFill>
            </a:endParaRPr>
          </a:p>
        </p:txBody>
      </p:sp>
      <p:pic>
        <p:nvPicPr>
          <p:cNvPr id="6" name="Picture 5">
            <a:extLst>
              <a:ext uri="{FF2B5EF4-FFF2-40B4-BE49-F238E27FC236}">
                <a16:creationId xmlns:a16="http://schemas.microsoft.com/office/drawing/2014/main" id="{0C0E3B6C-FA7D-497D-9C50-3EB517D788D9}"/>
              </a:ext>
            </a:extLst>
          </p:cNvPr>
          <p:cNvPicPr>
            <a:picLocks noChangeAspect="1"/>
          </p:cNvPicPr>
          <p:nvPr/>
        </p:nvPicPr>
        <p:blipFill>
          <a:blip r:embed="rId2"/>
          <a:stretch>
            <a:fillRect/>
          </a:stretch>
        </p:blipFill>
        <p:spPr>
          <a:xfrm>
            <a:off x="7591425" y="1690688"/>
            <a:ext cx="3762375" cy="3371850"/>
          </a:xfrm>
          <a:prstGeom prst="rect">
            <a:avLst/>
          </a:prstGeom>
        </p:spPr>
      </p:pic>
    </p:spTree>
    <p:extLst>
      <p:ext uri="{BB962C8B-B14F-4D97-AF65-F5344CB8AC3E}">
        <p14:creationId xmlns:p14="http://schemas.microsoft.com/office/powerpoint/2010/main" val="80640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12D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DCA7F-8378-4226-B9B0-3E3E998DF29C}"/>
              </a:ext>
            </a:extLst>
          </p:cNvPr>
          <p:cNvSpPr>
            <a:spLocks noGrp="1"/>
          </p:cNvSpPr>
          <p:nvPr>
            <p:ph type="title"/>
          </p:nvPr>
        </p:nvSpPr>
        <p:spPr/>
        <p:txBody>
          <a:bodyPr/>
          <a:lstStyle/>
          <a:p>
            <a:r>
              <a:rPr lang="en-US" b="1" dirty="0">
                <a:solidFill>
                  <a:schemeClr val="bg1"/>
                </a:solidFill>
              </a:rPr>
              <a:t>Laws That Govern the DR Office</a:t>
            </a:r>
          </a:p>
        </p:txBody>
      </p:sp>
      <p:sp>
        <p:nvSpPr>
          <p:cNvPr id="3" name="Content Placeholder 2">
            <a:extLst>
              <a:ext uri="{FF2B5EF4-FFF2-40B4-BE49-F238E27FC236}">
                <a16:creationId xmlns:a16="http://schemas.microsoft.com/office/drawing/2014/main" id="{996B412D-B029-41F8-BB9E-EEC190947846}"/>
              </a:ext>
            </a:extLst>
          </p:cNvPr>
          <p:cNvSpPr>
            <a:spLocks noGrp="1"/>
          </p:cNvSpPr>
          <p:nvPr>
            <p:ph idx="1"/>
          </p:nvPr>
        </p:nvSpPr>
        <p:spPr/>
        <p:txBody>
          <a:bodyPr/>
          <a:lstStyle/>
          <a:p>
            <a:r>
              <a:rPr lang="en-US" dirty="0">
                <a:solidFill>
                  <a:schemeClr val="bg1"/>
                </a:solidFill>
              </a:rPr>
              <a:t>Section 504 of the Rehabilitation Act passed in 1973</a:t>
            </a:r>
          </a:p>
          <a:p>
            <a:r>
              <a:rPr lang="en-US" dirty="0">
                <a:solidFill>
                  <a:schemeClr val="bg1"/>
                </a:solidFill>
              </a:rPr>
              <a:t>Americans with Disability Act (ADA) passed in 1990 and amended in 2008</a:t>
            </a:r>
          </a:p>
          <a:p>
            <a:r>
              <a:rPr lang="en-US" dirty="0">
                <a:solidFill>
                  <a:schemeClr val="bg1"/>
                </a:solidFill>
              </a:rPr>
              <a:t>An individual with a disability is defined by the ADA as a person who has a physical or mental impairment that substantially limits one or more major life activities. </a:t>
            </a:r>
          </a:p>
          <a:p>
            <a:r>
              <a:rPr lang="en-US" dirty="0">
                <a:solidFill>
                  <a:schemeClr val="bg1"/>
                </a:solidFill>
              </a:rPr>
              <a:t>Major life activities include, but are not limited to, caring for oneself, performing manual tasks, seeing, hearing, eating, sleeping, walking, standing, lifting, bending, speaking, breathing, learning, reading, concentrating, thinking, communicating, and working. </a:t>
            </a:r>
          </a:p>
          <a:p>
            <a:endParaRPr lang="en-US" dirty="0">
              <a:solidFill>
                <a:schemeClr val="bg1"/>
              </a:solidFill>
            </a:endParaRPr>
          </a:p>
        </p:txBody>
      </p:sp>
    </p:spTree>
    <p:extLst>
      <p:ext uri="{BB962C8B-B14F-4D97-AF65-F5344CB8AC3E}">
        <p14:creationId xmlns:p14="http://schemas.microsoft.com/office/powerpoint/2010/main" val="2705456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2D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B8F3-4C1D-4A61-AE7B-B26BFD306FED}"/>
              </a:ext>
            </a:extLst>
          </p:cNvPr>
          <p:cNvSpPr>
            <a:spLocks noGrp="1"/>
          </p:cNvSpPr>
          <p:nvPr>
            <p:ph type="title"/>
          </p:nvPr>
        </p:nvSpPr>
        <p:spPr/>
        <p:txBody>
          <a:bodyPr/>
          <a:lstStyle/>
          <a:p>
            <a:r>
              <a:rPr lang="en-US" b="1" dirty="0">
                <a:solidFill>
                  <a:schemeClr val="bg1"/>
                </a:solidFill>
              </a:rPr>
              <a:t>Required Documentation</a:t>
            </a:r>
          </a:p>
        </p:txBody>
      </p:sp>
      <p:sp>
        <p:nvSpPr>
          <p:cNvPr id="3" name="Content Placeholder 2">
            <a:extLst>
              <a:ext uri="{FF2B5EF4-FFF2-40B4-BE49-F238E27FC236}">
                <a16:creationId xmlns:a16="http://schemas.microsoft.com/office/drawing/2014/main" id="{F216E890-85E6-43D0-B04A-485B5C788461}"/>
              </a:ext>
            </a:extLst>
          </p:cNvPr>
          <p:cNvSpPr>
            <a:spLocks noGrp="1"/>
          </p:cNvSpPr>
          <p:nvPr>
            <p:ph idx="1"/>
          </p:nvPr>
        </p:nvSpPr>
        <p:spPr/>
        <p:txBody>
          <a:bodyPr/>
          <a:lstStyle/>
          <a:p>
            <a:r>
              <a:rPr lang="en-US" dirty="0">
                <a:solidFill>
                  <a:schemeClr val="bg1"/>
                </a:solidFill>
              </a:rPr>
              <a:t>Students must provide documentation of a disability provided by an appropriately licensed professional. </a:t>
            </a:r>
          </a:p>
          <a:p>
            <a:r>
              <a:rPr lang="en-US" dirty="0">
                <a:solidFill>
                  <a:schemeClr val="bg1"/>
                </a:solidFill>
              </a:rPr>
              <a:t>We do not accept IEP and 504 plans as the only source of documentation. The verification form needed to determine what accommodations you are eligible for, can be found on the DR website.</a:t>
            </a:r>
          </a:p>
          <a:p>
            <a:r>
              <a:rPr lang="en-US" dirty="0">
                <a:solidFill>
                  <a:schemeClr val="bg1"/>
                </a:solidFill>
              </a:rPr>
              <a:t>Common sources of documentation are health care providers, psychologists, diagnosticians, or information from a previous school. </a:t>
            </a:r>
          </a:p>
        </p:txBody>
      </p:sp>
    </p:spTree>
    <p:extLst>
      <p:ext uri="{BB962C8B-B14F-4D97-AF65-F5344CB8AC3E}">
        <p14:creationId xmlns:p14="http://schemas.microsoft.com/office/powerpoint/2010/main" val="2639780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12D5C"/>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676C5E-476C-45F8-821F-6D0AD398AC6A}"/>
              </a:ext>
            </a:extLst>
          </p:cNvPr>
          <p:cNvPicPr>
            <a:picLocks noChangeAspect="1"/>
          </p:cNvPicPr>
          <p:nvPr/>
        </p:nvPicPr>
        <p:blipFill>
          <a:blip r:embed="rId2"/>
          <a:stretch>
            <a:fillRect/>
          </a:stretch>
        </p:blipFill>
        <p:spPr>
          <a:xfrm>
            <a:off x="291702" y="461550"/>
            <a:ext cx="5305425" cy="6103233"/>
          </a:xfrm>
          <a:prstGeom prst="rect">
            <a:avLst/>
          </a:prstGeom>
        </p:spPr>
      </p:pic>
      <p:pic>
        <p:nvPicPr>
          <p:cNvPr id="4" name="Picture 3">
            <a:extLst>
              <a:ext uri="{FF2B5EF4-FFF2-40B4-BE49-F238E27FC236}">
                <a16:creationId xmlns:a16="http://schemas.microsoft.com/office/drawing/2014/main" id="{ECBC6BBE-66CA-470F-9EA4-0BB35D39423D}"/>
              </a:ext>
            </a:extLst>
          </p:cNvPr>
          <p:cNvPicPr>
            <a:picLocks noChangeAspect="1"/>
          </p:cNvPicPr>
          <p:nvPr/>
        </p:nvPicPr>
        <p:blipFill>
          <a:blip r:embed="rId3"/>
          <a:stretch>
            <a:fillRect/>
          </a:stretch>
        </p:blipFill>
        <p:spPr>
          <a:xfrm>
            <a:off x="6095999" y="446050"/>
            <a:ext cx="5492995" cy="6118734"/>
          </a:xfrm>
          <a:prstGeom prst="rect">
            <a:avLst/>
          </a:prstGeom>
        </p:spPr>
      </p:pic>
      <p:sp>
        <p:nvSpPr>
          <p:cNvPr id="5" name="Oval 4">
            <a:extLst>
              <a:ext uri="{FF2B5EF4-FFF2-40B4-BE49-F238E27FC236}">
                <a16:creationId xmlns:a16="http://schemas.microsoft.com/office/drawing/2014/main" id="{1EBF0004-21E0-4E34-953E-DF9E5AE73A5C}"/>
              </a:ext>
            </a:extLst>
          </p:cNvPr>
          <p:cNvSpPr/>
          <p:nvPr/>
        </p:nvSpPr>
        <p:spPr>
          <a:xfrm>
            <a:off x="4196270" y="5637008"/>
            <a:ext cx="1255058" cy="54684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5709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2D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65124-098F-45C6-A59C-474050254293}"/>
              </a:ext>
            </a:extLst>
          </p:cNvPr>
          <p:cNvSpPr>
            <a:spLocks noGrp="1"/>
          </p:cNvSpPr>
          <p:nvPr>
            <p:ph type="title"/>
          </p:nvPr>
        </p:nvSpPr>
        <p:spPr>
          <a:xfrm>
            <a:off x="838200" y="500062"/>
            <a:ext cx="10515600" cy="1325563"/>
          </a:xfrm>
        </p:spPr>
        <p:txBody>
          <a:bodyPr>
            <a:normAutofit fontScale="90000"/>
          </a:bodyPr>
          <a:lstStyle/>
          <a:p>
            <a:r>
              <a:rPr lang="en-US" b="1" dirty="0">
                <a:solidFill>
                  <a:schemeClr val="bg1"/>
                </a:solidFill>
              </a:rPr>
              <a:t>We work with students who have a variety of disabilities</a:t>
            </a:r>
            <a:br>
              <a:rPr lang="en-US" b="1" dirty="0">
                <a:solidFill>
                  <a:schemeClr val="bg1"/>
                </a:solidFill>
              </a:rPr>
            </a:br>
            <a:endParaRPr lang="en-US" b="1" dirty="0">
              <a:solidFill>
                <a:schemeClr val="bg1"/>
              </a:solidFill>
            </a:endParaRPr>
          </a:p>
        </p:txBody>
      </p:sp>
      <p:sp>
        <p:nvSpPr>
          <p:cNvPr id="3" name="Content Placeholder 2">
            <a:extLst>
              <a:ext uri="{FF2B5EF4-FFF2-40B4-BE49-F238E27FC236}">
                <a16:creationId xmlns:a16="http://schemas.microsoft.com/office/drawing/2014/main" id="{2761BD48-0EFA-4F95-9CAB-0459D433ECB4}"/>
              </a:ext>
            </a:extLst>
          </p:cNvPr>
          <p:cNvSpPr>
            <a:spLocks noGrp="1"/>
          </p:cNvSpPr>
          <p:nvPr>
            <p:ph idx="1"/>
          </p:nvPr>
        </p:nvSpPr>
        <p:spPr/>
        <p:txBody>
          <a:bodyPr/>
          <a:lstStyle/>
          <a:p>
            <a:r>
              <a:rPr lang="en-US" dirty="0">
                <a:solidFill>
                  <a:schemeClr val="bg1"/>
                </a:solidFill>
              </a:rPr>
              <a:t>Autism</a:t>
            </a:r>
          </a:p>
          <a:p>
            <a:r>
              <a:rPr lang="en-US" dirty="0">
                <a:solidFill>
                  <a:schemeClr val="bg1"/>
                </a:solidFill>
              </a:rPr>
              <a:t>ADD/ADHD</a:t>
            </a:r>
          </a:p>
          <a:p>
            <a:r>
              <a:rPr lang="en-US" dirty="0">
                <a:solidFill>
                  <a:schemeClr val="bg1"/>
                </a:solidFill>
              </a:rPr>
              <a:t>Concussion/Brain Injury</a:t>
            </a:r>
          </a:p>
          <a:p>
            <a:r>
              <a:rPr lang="en-US" dirty="0">
                <a:solidFill>
                  <a:schemeClr val="bg1"/>
                </a:solidFill>
              </a:rPr>
              <a:t>Hearing/Vision Impairment</a:t>
            </a:r>
          </a:p>
          <a:p>
            <a:r>
              <a:rPr lang="en-US" dirty="0">
                <a:solidFill>
                  <a:schemeClr val="bg1"/>
                </a:solidFill>
              </a:rPr>
              <a:t>Health Impairment</a:t>
            </a:r>
          </a:p>
          <a:p>
            <a:r>
              <a:rPr lang="en-US" dirty="0">
                <a:solidFill>
                  <a:schemeClr val="bg1"/>
                </a:solidFill>
              </a:rPr>
              <a:t>Learning Disability</a:t>
            </a:r>
          </a:p>
          <a:p>
            <a:r>
              <a:rPr lang="en-US" dirty="0">
                <a:solidFill>
                  <a:schemeClr val="bg1"/>
                </a:solidFill>
              </a:rPr>
              <a:t>Psychological </a:t>
            </a:r>
          </a:p>
        </p:txBody>
      </p:sp>
    </p:spTree>
    <p:extLst>
      <p:ext uri="{BB962C8B-B14F-4D97-AF65-F5344CB8AC3E}">
        <p14:creationId xmlns:p14="http://schemas.microsoft.com/office/powerpoint/2010/main" val="91626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12D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BF3E-70C3-487C-B247-26036A56462A}"/>
              </a:ext>
            </a:extLst>
          </p:cNvPr>
          <p:cNvSpPr>
            <a:spLocks noGrp="1"/>
          </p:cNvSpPr>
          <p:nvPr>
            <p:ph type="title"/>
          </p:nvPr>
        </p:nvSpPr>
        <p:spPr/>
        <p:txBody>
          <a:bodyPr>
            <a:normAutofit fontScale="90000"/>
          </a:bodyPr>
          <a:lstStyle/>
          <a:p>
            <a:r>
              <a:rPr lang="en-US" b="1" dirty="0">
                <a:solidFill>
                  <a:schemeClr val="bg1"/>
                </a:solidFill>
              </a:rPr>
              <a:t>How would these accommodations create better access for a student who has a disability?</a:t>
            </a:r>
          </a:p>
        </p:txBody>
      </p:sp>
      <p:sp>
        <p:nvSpPr>
          <p:cNvPr id="3" name="Content Placeholder 2">
            <a:extLst>
              <a:ext uri="{FF2B5EF4-FFF2-40B4-BE49-F238E27FC236}">
                <a16:creationId xmlns:a16="http://schemas.microsoft.com/office/drawing/2014/main" id="{7D0464DD-A02F-4AFC-B091-6DCE095F57D1}"/>
              </a:ext>
            </a:extLst>
          </p:cNvPr>
          <p:cNvSpPr>
            <a:spLocks noGrp="1"/>
          </p:cNvSpPr>
          <p:nvPr>
            <p:ph idx="1"/>
          </p:nvPr>
        </p:nvSpPr>
        <p:spPr>
          <a:xfrm>
            <a:off x="838200" y="1965474"/>
            <a:ext cx="10515600" cy="4351338"/>
          </a:xfrm>
        </p:spPr>
        <p:txBody>
          <a:bodyPr/>
          <a:lstStyle/>
          <a:p>
            <a:r>
              <a:rPr lang="en-US" dirty="0">
                <a:solidFill>
                  <a:schemeClr val="bg1"/>
                </a:solidFill>
              </a:rPr>
              <a:t>Extra time on exams</a:t>
            </a:r>
          </a:p>
          <a:p>
            <a:r>
              <a:rPr lang="en-US" dirty="0">
                <a:solidFill>
                  <a:schemeClr val="bg1"/>
                </a:solidFill>
              </a:rPr>
              <a:t>Reduced distraction area for testing</a:t>
            </a:r>
          </a:p>
          <a:p>
            <a:r>
              <a:rPr lang="en-US" dirty="0">
                <a:solidFill>
                  <a:schemeClr val="bg1"/>
                </a:solidFill>
              </a:rPr>
              <a:t>Peer note-taker</a:t>
            </a:r>
          </a:p>
          <a:p>
            <a:r>
              <a:rPr lang="en-US" dirty="0">
                <a:solidFill>
                  <a:schemeClr val="bg1"/>
                </a:solidFill>
              </a:rPr>
              <a:t>Reader for exams</a:t>
            </a:r>
          </a:p>
          <a:p>
            <a:r>
              <a:rPr lang="en-US" dirty="0">
                <a:solidFill>
                  <a:schemeClr val="bg1"/>
                </a:solidFill>
              </a:rPr>
              <a:t>Sign-language interpreters</a:t>
            </a:r>
          </a:p>
          <a:p>
            <a:r>
              <a:rPr lang="en-US" dirty="0">
                <a:solidFill>
                  <a:schemeClr val="bg1"/>
                </a:solidFill>
              </a:rPr>
              <a:t>Captions for videos</a:t>
            </a:r>
          </a:p>
        </p:txBody>
      </p:sp>
    </p:spTree>
    <p:extLst>
      <p:ext uri="{BB962C8B-B14F-4D97-AF65-F5344CB8AC3E}">
        <p14:creationId xmlns:p14="http://schemas.microsoft.com/office/powerpoint/2010/main" val="1497062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12D5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3129E-5C77-479B-9455-BBD10106BB59}"/>
              </a:ext>
            </a:extLst>
          </p:cNvPr>
          <p:cNvSpPr>
            <a:spLocks noGrp="1"/>
          </p:cNvSpPr>
          <p:nvPr>
            <p:ph type="title"/>
          </p:nvPr>
        </p:nvSpPr>
        <p:spPr/>
        <p:txBody>
          <a:bodyPr/>
          <a:lstStyle/>
          <a:p>
            <a:r>
              <a:rPr lang="en-US" b="1" dirty="0">
                <a:solidFill>
                  <a:schemeClr val="bg1"/>
                </a:solidFill>
              </a:rPr>
              <a:t>Collaboration with other departments	</a:t>
            </a:r>
          </a:p>
        </p:txBody>
      </p:sp>
      <p:sp>
        <p:nvSpPr>
          <p:cNvPr id="3" name="Content Placeholder 2">
            <a:extLst>
              <a:ext uri="{FF2B5EF4-FFF2-40B4-BE49-F238E27FC236}">
                <a16:creationId xmlns:a16="http://schemas.microsoft.com/office/drawing/2014/main" id="{5707FCB9-C684-490B-B7E5-8C3F47089D72}"/>
              </a:ext>
            </a:extLst>
          </p:cNvPr>
          <p:cNvSpPr>
            <a:spLocks noGrp="1"/>
          </p:cNvSpPr>
          <p:nvPr>
            <p:ph idx="1"/>
          </p:nvPr>
        </p:nvSpPr>
        <p:spPr/>
        <p:txBody>
          <a:bodyPr/>
          <a:lstStyle/>
          <a:p>
            <a:r>
              <a:rPr lang="en-US" dirty="0">
                <a:solidFill>
                  <a:schemeClr val="bg1"/>
                </a:solidFill>
              </a:rPr>
              <a:t>Career Services</a:t>
            </a:r>
          </a:p>
          <a:p>
            <a:r>
              <a:rPr lang="en-US" dirty="0">
                <a:solidFill>
                  <a:schemeClr val="bg1"/>
                </a:solidFill>
              </a:rPr>
              <a:t>Counseling</a:t>
            </a:r>
          </a:p>
          <a:p>
            <a:r>
              <a:rPr lang="en-US" dirty="0">
                <a:solidFill>
                  <a:schemeClr val="bg1"/>
                </a:solidFill>
              </a:rPr>
              <a:t>Dean of Students</a:t>
            </a:r>
          </a:p>
          <a:p>
            <a:r>
              <a:rPr lang="en-US" dirty="0">
                <a:solidFill>
                  <a:schemeClr val="bg1"/>
                </a:solidFill>
              </a:rPr>
              <a:t>Housing and Residence Life</a:t>
            </a:r>
          </a:p>
          <a:p>
            <a:r>
              <a:rPr lang="en-US" dirty="0">
                <a:solidFill>
                  <a:schemeClr val="bg1"/>
                </a:solidFill>
              </a:rPr>
              <a:t>Registrars Office</a:t>
            </a:r>
          </a:p>
          <a:p>
            <a:r>
              <a:rPr lang="en-US" dirty="0">
                <a:solidFill>
                  <a:schemeClr val="bg1"/>
                </a:solidFill>
              </a:rPr>
              <a:t>Public Safety</a:t>
            </a:r>
          </a:p>
          <a:p>
            <a:r>
              <a:rPr lang="en-US" dirty="0">
                <a:solidFill>
                  <a:schemeClr val="bg1"/>
                </a:solidFill>
              </a:rPr>
              <a:t>Sodexo</a:t>
            </a:r>
          </a:p>
          <a:p>
            <a:endParaRPr lang="en-US" dirty="0">
              <a:solidFill>
                <a:schemeClr val="bg1"/>
              </a:solidFill>
            </a:endParaRPr>
          </a:p>
        </p:txBody>
      </p:sp>
    </p:spTree>
    <p:extLst>
      <p:ext uri="{BB962C8B-B14F-4D97-AF65-F5344CB8AC3E}">
        <p14:creationId xmlns:p14="http://schemas.microsoft.com/office/powerpoint/2010/main" val="21483644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742</TotalTime>
  <Words>648</Words>
  <Application>Microsoft Office PowerPoint</Application>
  <PresentationFormat>Widescreen</PresentationFormat>
  <Paragraphs>80</Paragraphs>
  <Slides>15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Office Theme</vt:lpstr>
      <vt:lpstr>1_Office Theme</vt:lpstr>
      <vt:lpstr>PowerPoint Presentation</vt:lpstr>
      <vt:lpstr>Disability Resource (DR) Office</vt:lpstr>
      <vt:lpstr>What is a disability?</vt:lpstr>
      <vt:lpstr>Laws That Govern the DR Office</vt:lpstr>
      <vt:lpstr>Required Documentation</vt:lpstr>
      <vt:lpstr>PowerPoint Presentation</vt:lpstr>
      <vt:lpstr>We work with students who have a variety of disabilities </vt:lpstr>
      <vt:lpstr>How would these accommodations create better access for a student who has a disability?</vt:lpstr>
      <vt:lpstr>Collaboration with other departments </vt:lpstr>
      <vt:lpstr>Three types of animals on campus</vt:lpstr>
      <vt:lpstr>What category would these animals fit into?</vt:lpstr>
      <vt:lpstr>Emotional Support Animals (ESA)</vt:lpstr>
      <vt:lpstr>Service Dogs</vt:lpstr>
      <vt:lpstr>Therapy Animals</vt:lpstr>
      <vt:lpstr>USI Disability Resources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Lewis, Lavonia</dc:creator>
  <cp:lastModifiedBy>Yates, Abby E</cp:lastModifiedBy>
  <cp:revision>4</cp:revision>
  <cp:lastPrinted>2023-12-15T15:58:51Z</cp:lastPrinted>
  <dcterms:created xsi:type="dcterms:W3CDTF">2022-08-08T15:05:32Z</dcterms:created>
  <dcterms:modified xsi:type="dcterms:W3CDTF">2023-12-15T15:59:31Z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932cc9-dea4-49e2-bfe2-7f42b17a9d2b_Enabled">
    <vt:lpwstr>true</vt:lpwstr>
  </property>
  <property fmtid="{D5CDD505-2E9C-101B-9397-08002B2CF9AE}" pid="3" name="MSIP_Label_93932cc9-dea4-49e2-bfe2-7f42b17a9d2b_SetDate">
    <vt:lpwstr>2022-08-08T15:05:32Z</vt:lpwstr>
  </property>
  <property fmtid="{D5CDD505-2E9C-101B-9397-08002B2CF9AE}" pid="4" name="MSIP_Label_93932cc9-dea4-49e2-bfe2-7f42b17a9d2b_Method">
    <vt:lpwstr>Standard</vt:lpwstr>
  </property>
  <property fmtid="{D5CDD505-2E9C-101B-9397-08002B2CF9AE}" pid="5" name="MSIP_Label_93932cc9-dea4-49e2-bfe2-7f42b17a9d2b_Name">
    <vt:lpwstr>USI Internal</vt:lpwstr>
  </property>
  <property fmtid="{D5CDD505-2E9C-101B-9397-08002B2CF9AE}" pid="6" name="MSIP_Label_93932cc9-dea4-49e2-bfe2-7f42b17a9d2b_SiteId">
    <vt:lpwstr>ae1d882c-786b-492c-9095-3d81d0a2f615</vt:lpwstr>
  </property>
  <property fmtid="{D5CDD505-2E9C-101B-9397-08002B2CF9AE}" pid="7" name="MSIP_Label_93932cc9-dea4-49e2-bfe2-7f42b17a9d2b_ActionId">
    <vt:lpwstr>11a0f1e5-c8da-4c3f-8702-0cbcc8279910</vt:lpwstr>
  </property>
  <property fmtid="{D5CDD505-2E9C-101B-9397-08002B2CF9AE}" pid="8" name="MSIP_Label_93932cc9-dea4-49e2-bfe2-7f42b17a9d2b_ContentBits">
    <vt:lpwstr>0</vt:lpwstr>
  </property>
</Properties>
</file>