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3" r:id="rId19"/>
    <p:sldId id="274" r:id="rId20"/>
    <p:sldId id="275" r:id="rId21"/>
  </p:sldIdLst>
  <p:sldSz cx="9144000" cy="6858000" type="screen4x3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ACD2F2-DFFE-4461-9AC3-85574A0B94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7EC63C-5DDF-40C8-A4AB-92B34EA54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3675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F1881-11F7-4404-9F61-9E7483DF304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8D2BE-7F45-490A-857B-3FDC7ECE03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E5885-5758-4CD5-9EC2-A20F50ADC4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73675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9A556-5131-4CBC-9EAF-4DE506E66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69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B00E7-FADC-4259-A672-006EA72C8860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77888"/>
            <a:ext cx="31591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9788"/>
            <a:ext cx="7448550" cy="2765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7EE8D-64C6-42BB-8D2E-E3314457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564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028-0C31-42A7-9210-FC35B755A7CB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A4C7-D27F-4089-B2DE-19BAAB480DEC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8014-C439-4E10-863F-D77A7EC3EA40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1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0D901-6839-48B8-83D8-9962F73A7779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5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8B2-7A5C-4F3A-8127-DEE7F89DA235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8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5E94-CBE8-4F31-8BFB-5B5719FAE4DF}" type="datetime1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53E0-9E5A-453E-8CB3-796617B638E6}" type="datetime1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9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9150-C72C-45B1-AD11-117E30260D17}" type="datetime1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1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CE71-7DF5-4630-B1B7-CE77314BDB97}" type="datetime1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6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6562-E5F5-4D60-89CC-7169B4ED19A1}" type="datetime1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1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C4CC-EAF0-441F-B40A-FDA6CF796D9C}" type="datetime1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3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CBF7-A743-4A48-81D4-E7432A58137A}" type="datetime1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976F0-26A9-4AFF-AC7D-0D8D5E66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3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//upload.wikimedia.org/wikipedia/commons/3/31/Flag_of_Equatorial_Guinea.sv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uact=8&amp;docid=JragxDG9AAm2xM&amp;tbnid=HnPoJgvj8GAM1M:&amp;ved=0CAYQjRw&amp;url=http%3A%2F%2Fwww.thedepartureboard.com%2Fstep-7-barter-with-a-market-trader&amp;ei=SY0sU_qsM82FyQGwt4HoDA&amp;bvm=bv.62922401,d.aWc&amp;psig=AFQjCNFUH-r5PN51knD8rTY7gkV4TNAoig&amp;ust=1395515065505514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A6AA5C-C743-402F-83F9-1C9270C05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5257800" cy="6096000"/>
          </a:xfrm>
        </p:spPr>
        <p:txBody>
          <a:bodyPr>
            <a:noAutofit/>
          </a:bodyPr>
          <a:lstStyle/>
          <a:p>
            <a:pPr algn="l"/>
            <a:r>
              <a:rPr lang="en-US" sz="8800" b="1" dirty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Sample </a:t>
            </a:r>
            <a:r>
              <a:rPr lang="en-US" sz="8800" b="1" u="sng" dirty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Questions:</a:t>
            </a:r>
            <a:br>
              <a:rPr lang="en-US" sz="88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Spanish</a:t>
            </a:r>
            <a:r>
              <a:rPr lang="en-US" sz="88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8800" b="1" dirty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French</a:t>
            </a:r>
            <a:br>
              <a:rPr lang="en-US" sz="8800" b="1" dirty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4059799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 </a:t>
            </a:r>
            <a:r>
              <a:rPr lang="en-US" b="1" dirty="0" err="1"/>
              <a:t>por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05000"/>
            <a:ext cx="6518963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11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_____ </a:t>
            </a:r>
            <a:r>
              <a:rPr lang="en-US" b="1" dirty="0" err="1"/>
              <a:t>es</a:t>
            </a:r>
            <a:r>
              <a:rPr lang="en-US" b="1" dirty="0"/>
              <a:t> el </a:t>
            </a:r>
            <a:r>
              <a:rPr lang="en-US" b="1" dirty="0" err="1"/>
              <a:t>único</a:t>
            </a:r>
            <a:r>
              <a:rPr lang="en-US" b="1" dirty="0"/>
              <a:t> </a:t>
            </a:r>
            <a:r>
              <a:rPr lang="en-US" b="1" dirty="0" err="1"/>
              <a:t>país</a:t>
            </a:r>
            <a:r>
              <a:rPr lang="en-US" b="1" dirty="0"/>
              <a:t> </a:t>
            </a:r>
            <a:r>
              <a:rPr lang="en-US" b="1" dirty="0" err="1"/>
              <a:t>africano</a:t>
            </a:r>
            <a:r>
              <a:rPr lang="en-US" b="1" dirty="0"/>
              <a:t> en </a:t>
            </a:r>
            <a:r>
              <a:rPr lang="en-US" b="1" dirty="0" err="1"/>
              <a:t>que</a:t>
            </a:r>
            <a:r>
              <a:rPr lang="en-US" b="1" dirty="0"/>
              <a:t> el </a:t>
            </a:r>
            <a:r>
              <a:rPr lang="en-US" b="1" dirty="0" err="1"/>
              <a:t>español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un </a:t>
            </a:r>
            <a:r>
              <a:rPr lang="en-US" b="1" dirty="0" err="1"/>
              <a:t>idioma</a:t>
            </a:r>
            <a:r>
              <a:rPr lang="en-US" b="1" dirty="0"/>
              <a:t> </a:t>
            </a:r>
            <a:r>
              <a:rPr lang="en-US" b="1" dirty="0" err="1"/>
              <a:t>oficial</a:t>
            </a:r>
            <a:r>
              <a:rPr lang="en-US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b="1" dirty="0" err="1">
                <a:solidFill>
                  <a:srgbClr val="C00000"/>
                </a:solidFill>
              </a:rPr>
              <a:t>Zimbabue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Benin</a:t>
            </a:r>
          </a:p>
          <a:p>
            <a:pPr marL="514350" indent="-514350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Guinea </a:t>
            </a:r>
            <a:r>
              <a:rPr lang="en-US" b="1" dirty="0" err="1">
                <a:solidFill>
                  <a:srgbClr val="C00000"/>
                </a:solidFill>
              </a:rPr>
              <a:t>Ecuatorial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Namibia</a:t>
            </a:r>
          </a:p>
        </p:txBody>
      </p:sp>
      <p:pic>
        <p:nvPicPr>
          <p:cNvPr id="1026" name="Picture 2" descr="File:Flag of Equatorial Guinea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614394"/>
            <a:ext cx="4666350" cy="31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19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Guinea </a:t>
            </a:r>
            <a:r>
              <a:rPr lang="en-US" b="1" dirty="0" err="1"/>
              <a:t>Ecuatorial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00200"/>
            <a:ext cx="4099239" cy="4480560"/>
          </a:xfrm>
        </p:spPr>
      </p:pic>
    </p:spTree>
    <p:extLst>
      <p:ext uri="{BB962C8B-B14F-4D97-AF65-F5344CB8AC3E}">
        <p14:creationId xmlns:p14="http://schemas.microsoft.com/office/powerpoint/2010/main" val="3363682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 </a:t>
            </a:r>
            <a:r>
              <a:rPr lang="en-US" b="1" dirty="0" err="1"/>
              <a:t>países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Chile, Argentina y </a:t>
            </a:r>
            <a:r>
              <a:rPr lang="en-US" b="1" dirty="0" err="1"/>
              <a:t>Perú</a:t>
            </a:r>
            <a:r>
              <a:rPr lang="en-US" b="1" dirty="0"/>
              <a:t>, </a:t>
            </a:r>
            <a:r>
              <a:rPr lang="en-US" b="1" dirty="0" err="1"/>
              <a:t>esta</a:t>
            </a:r>
            <a:r>
              <a:rPr lang="en-US" b="1" dirty="0"/>
              <a:t> </a:t>
            </a:r>
            <a:r>
              <a:rPr lang="en-US" b="1" dirty="0" err="1"/>
              <a:t>fruta</a:t>
            </a:r>
            <a:r>
              <a:rPr lang="en-US" b="1" dirty="0"/>
              <a:t> se </a:t>
            </a:r>
            <a:r>
              <a:rPr lang="en-US" b="1" dirty="0" err="1"/>
              <a:t>conoce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i="1" dirty="0" err="1"/>
              <a:t>durazno</a:t>
            </a:r>
            <a:r>
              <a:rPr lang="en-US" b="1" i="1" dirty="0"/>
              <a:t>. 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otro</a:t>
            </a:r>
            <a:r>
              <a:rPr lang="en-US" b="1" dirty="0"/>
              <a:t> </a:t>
            </a:r>
            <a:r>
              <a:rPr lang="en-US" b="1" dirty="0" err="1"/>
              <a:t>lado</a:t>
            </a:r>
            <a:r>
              <a:rPr lang="en-US" b="1" dirty="0"/>
              <a:t> los </a:t>
            </a:r>
            <a:r>
              <a:rPr lang="en-US" b="1" dirty="0" err="1"/>
              <a:t>españoles</a:t>
            </a:r>
            <a:r>
              <a:rPr lang="en-US" b="1" dirty="0"/>
              <a:t> la </a:t>
            </a:r>
            <a:r>
              <a:rPr lang="en-US" b="1" dirty="0" err="1"/>
              <a:t>conocen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dirty="0"/>
              <a:t>____________.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2667000"/>
            <a:ext cx="3886200" cy="4068763"/>
          </a:xfrm>
        </p:spPr>
        <p:txBody>
          <a:bodyPr/>
          <a:lstStyle/>
          <a:p>
            <a:pPr marL="514350" indent="-514350">
              <a:buAutoNum type="alphaUcPeriod"/>
            </a:pPr>
            <a:endParaRPr lang="en-US" b="1" dirty="0"/>
          </a:p>
          <a:p>
            <a:pPr marL="514350" indent="-514350">
              <a:buAutoNum type="alphaUcPeriod"/>
            </a:pPr>
            <a:endParaRPr lang="en-US" b="1" dirty="0"/>
          </a:p>
          <a:p>
            <a:pPr marL="514350" indent="-514350">
              <a:buAutoNum type="alphaUcPeriod"/>
            </a:pPr>
            <a:r>
              <a:rPr lang="en-US" sz="3600" b="1" dirty="0" err="1">
                <a:solidFill>
                  <a:srgbClr val="C00000"/>
                </a:solidFill>
              </a:rPr>
              <a:t>sandía</a:t>
            </a:r>
            <a:endParaRPr lang="en-US" sz="3600" b="1" dirty="0">
              <a:solidFill>
                <a:srgbClr val="C00000"/>
              </a:solidFill>
            </a:endParaRPr>
          </a:p>
          <a:p>
            <a:pPr marL="514350" indent="-514350">
              <a:buAutoNum type="alphaUcPeriod"/>
            </a:pPr>
            <a:r>
              <a:rPr lang="en-US" sz="3600" b="1" dirty="0" err="1">
                <a:solidFill>
                  <a:srgbClr val="C00000"/>
                </a:solidFill>
              </a:rPr>
              <a:t>alcochofa</a:t>
            </a:r>
            <a:endParaRPr lang="en-US" sz="3600" b="1" dirty="0">
              <a:solidFill>
                <a:srgbClr val="C00000"/>
              </a:solidFill>
            </a:endParaRPr>
          </a:p>
          <a:p>
            <a:pPr marL="514350" indent="-514350">
              <a:buAutoNum type="alphaUcPeriod"/>
            </a:pPr>
            <a:r>
              <a:rPr lang="en-US" sz="3600" b="1" dirty="0" err="1">
                <a:solidFill>
                  <a:srgbClr val="C00000"/>
                </a:solidFill>
              </a:rPr>
              <a:t>fresa</a:t>
            </a:r>
            <a:endParaRPr lang="en-US" sz="3600" b="1" dirty="0">
              <a:solidFill>
                <a:srgbClr val="C00000"/>
              </a:solidFill>
            </a:endParaRPr>
          </a:p>
          <a:p>
            <a:pPr marL="514350" indent="-514350">
              <a:buAutoNum type="alphaUcPeriod"/>
            </a:pPr>
            <a:r>
              <a:rPr lang="en-US" sz="3600" b="1" dirty="0" err="1">
                <a:solidFill>
                  <a:srgbClr val="C00000"/>
                </a:solidFill>
              </a:rPr>
              <a:t>melocotón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124200"/>
            <a:ext cx="4591255" cy="3291840"/>
          </a:xfrm>
        </p:spPr>
      </p:pic>
    </p:spTree>
    <p:extLst>
      <p:ext uri="{BB962C8B-B14F-4D97-AF65-F5344CB8AC3E}">
        <p14:creationId xmlns:p14="http://schemas.microsoft.com/office/powerpoint/2010/main" val="3764448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 </a:t>
            </a:r>
            <a:r>
              <a:rPr lang="en-US" b="1" dirty="0" err="1"/>
              <a:t>melocotón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52600"/>
            <a:ext cx="6262644" cy="4114800"/>
          </a:xfrm>
        </p:spPr>
      </p:pic>
    </p:spTree>
    <p:extLst>
      <p:ext uri="{BB962C8B-B14F-4D97-AF65-F5344CB8AC3E}">
        <p14:creationId xmlns:p14="http://schemas.microsoft.com/office/powerpoint/2010/main" val="2916066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Terminen</a:t>
            </a:r>
            <a:r>
              <a:rPr lang="en-US" b="1" dirty="0"/>
              <a:t> la </a:t>
            </a:r>
            <a:r>
              <a:rPr lang="en-US" b="1" dirty="0" err="1"/>
              <a:t>oración</a:t>
            </a:r>
            <a:r>
              <a:rPr lang="en-US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Voy</a:t>
            </a:r>
            <a:r>
              <a:rPr lang="en-US" b="1" dirty="0"/>
              <a:t> a </a:t>
            </a:r>
            <a:r>
              <a:rPr lang="en-US" b="1" dirty="0" err="1"/>
              <a:t>asistir</a:t>
            </a:r>
            <a:r>
              <a:rPr lang="en-US" b="1" dirty="0"/>
              <a:t> a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boda</a:t>
            </a:r>
            <a:r>
              <a:rPr lang="en-US" b="1" dirty="0"/>
              <a:t> en mayo a </a:t>
            </a:r>
            <a:r>
              <a:rPr lang="en-US" b="1" dirty="0" err="1"/>
              <a:t>menos</a:t>
            </a:r>
            <a:r>
              <a:rPr lang="en-US" b="1" dirty="0"/>
              <a:t> de </a:t>
            </a:r>
            <a:r>
              <a:rPr lang="en-US" b="1" dirty="0" err="1"/>
              <a:t>que</a:t>
            </a:r>
            <a:r>
              <a:rPr lang="en-US" b="1" dirty="0"/>
              <a:t>________________.</a:t>
            </a:r>
          </a:p>
          <a:p>
            <a:pPr marL="514350" indent="-514350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hay </a:t>
            </a:r>
            <a:r>
              <a:rPr lang="en-US" b="1" dirty="0" err="1">
                <a:solidFill>
                  <a:srgbClr val="C00000"/>
                </a:solidFill>
              </a:rPr>
              <a:t>algo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más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importante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que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surja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solidFill>
                  <a:srgbClr val="C00000"/>
                </a:solidFill>
              </a:rPr>
              <a:t>no </a:t>
            </a:r>
            <a:r>
              <a:rPr lang="en-US" b="1" dirty="0" err="1">
                <a:solidFill>
                  <a:srgbClr val="C00000"/>
                </a:solidFill>
              </a:rPr>
              <a:t>encuentre</a:t>
            </a:r>
            <a:r>
              <a:rPr lang="en-US" b="1" dirty="0">
                <a:solidFill>
                  <a:srgbClr val="C00000"/>
                </a:solidFill>
              </a:rPr>
              <a:t> el </a:t>
            </a:r>
            <a:r>
              <a:rPr lang="en-US" b="1" dirty="0" err="1">
                <a:solidFill>
                  <a:srgbClr val="C00000"/>
                </a:solidFill>
              </a:rPr>
              <a:t>tiempo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libre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r>
              <a:rPr lang="en-US" b="1" dirty="0" err="1">
                <a:solidFill>
                  <a:srgbClr val="C00000"/>
                </a:solidFill>
              </a:rPr>
              <a:t>asisto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otra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boda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r>
              <a:rPr lang="en-US" b="1" dirty="0" err="1">
                <a:solidFill>
                  <a:srgbClr val="C00000"/>
                </a:solidFill>
              </a:rPr>
              <a:t>otro</a:t>
            </a:r>
            <a:r>
              <a:rPr lang="en-US" b="1" dirty="0">
                <a:solidFill>
                  <a:srgbClr val="C00000"/>
                </a:solidFill>
              </a:rPr>
              <a:t> amigo se </a:t>
            </a:r>
            <a:r>
              <a:rPr lang="en-US" b="1" dirty="0" err="1">
                <a:solidFill>
                  <a:srgbClr val="C00000"/>
                </a:solidFill>
              </a:rPr>
              <a:t>casará</a:t>
            </a:r>
            <a:r>
              <a:rPr lang="en-US" b="1" dirty="0">
                <a:solidFill>
                  <a:srgbClr val="C00000"/>
                </a:solidFill>
              </a:rPr>
              <a:t> el </a:t>
            </a:r>
            <a:r>
              <a:rPr lang="en-US" b="1" dirty="0" err="1">
                <a:solidFill>
                  <a:srgbClr val="C00000"/>
                </a:solidFill>
              </a:rPr>
              <a:t>mismo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2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 no </a:t>
            </a:r>
            <a:r>
              <a:rPr lang="en-US" b="1" dirty="0" err="1"/>
              <a:t>encuentre</a:t>
            </a:r>
            <a:r>
              <a:rPr lang="en-US" b="1" dirty="0"/>
              <a:t> el </a:t>
            </a:r>
            <a:r>
              <a:rPr lang="en-US" b="1" dirty="0" err="1"/>
              <a:t>tiempo</a:t>
            </a:r>
            <a:r>
              <a:rPr lang="en-US" b="1" dirty="0"/>
              <a:t> </a:t>
            </a:r>
            <a:r>
              <a:rPr lang="en-US" b="1" dirty="0" err="1"/>
              <a:t>libre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6944868" cy="4480560"/>
          </a:xfrm>
        </p:spPr>
      </p:pic>
    </p:spTree>
    <p:extLst>
      <p:ext uri="{BB962C8B-B14F-4D97-AF65-F5344CB8AC3E}">
        <p14:creationId xmlns:p14="http://schemas.microsoft.com/office/powerpoint/2010/main" val="3362035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A6AA5C-C743-402F-83F9-1C9270C05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French Sample Questions</a:t>
            </a:r>
            <a:br>
              <a:rPr lang="en-US" sz="5400" dirty="0"/>
            </a:br>
            <a:r>
              <a:rPr lang="en-US" sz="2000" dirty="0"/>
              <a:t>*Not in Academic Language Bowl Format*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3965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Grammar: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Fill in the correct present subjunctive form in the following sentence:    </a:t>
            </a:r>
          </a:p>
          <a:p>
            <a:pPr marL="0" indent="0">
              <a:buNone/>
            </a:pPr>
            <a:endParaRPr lang="en-US" i="1" spc="-5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Il </a:t>
            </a:r>
            <a:r>
              <a:rPr lang="en-US" i="1" spc="-5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est</a:t>
            </a: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i="1" spc="-5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heureux</a:t>
            </a: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i="1" spc="-5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qu’elles</a:t>
            </a: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.... à </a:t>
            </a:r>
            <a:r>
              <a:rPr lang="en-US" i="1" spc="-5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l’heure</a:t>
            </a: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(</a:t>
            </a:r>
            <a:r>
              <a:rPr lang="en-US" i="1" spc="-5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être</a:t>
            </a:r>
            <a:r>
              <a:rPr lang="en-US" i="1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</a:t>
            </a:r>
            <a:endParaRPr lang="en-US" dirty="0">
              <a:effectLst/>
              <a:ea typeface="Yu Gothic" panose="020B0400000000000000" pitchFamily="34" charset="-128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90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Which of the following is a music genre first developed in __________________[insert country/region studied for this year's bowl]?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6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A6AA5C-C743-402F-83F9-1C9270C05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Spanish Sample Questions</a:t>
            </a:r>
          </a:p>
        </p:txBody>
      </p:sp>
    </p:spTree>
    <p:extLst>
      <p:ext uri="{BB962C8B-B14F-4D97-AF65-F5344CB8AC3E}">
        <p14:creationId xmlns:p14="http://schemas.microsoft.com/office/powerpoint/2010/main" val="356032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pc="-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What languages are spoken in ______________[insert country/region studied for this year's bowl]? Name two. 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8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______ </a:t>
            </a:r>
            <a:r>
              <a:rPr lang="en-US" b="1" dirty="0" err="1"/>
              <a:t>fue</a:t>
            </a:r>
            <a:r>
              <a:rPr lang="en-US" b="1" dirty="0"/>
              <a:t> </a:t>
            </a:r>
            <a:r>
              <a:rPr lang="en-US" b="1" dirty="0" err="1"/>
              <a:t>presidente</a:t>
            </a:r>
            <a:r>
              <a:rPr lang="en-US" b="1" dirty="0"/>
              <a:t> de Venezuela </a:t>
            </a:r>
            <a:r>
              <a:rPr lang="en-US" b="1" dirty="0" err="1"/>
              <a:t>desde</a:t>
            </a:r>
            <a:r>
              <a:rPr lang="en-US" b="1" dirty="0"/>
              <a:t> 1999 hasta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muerte</a:t>
            </a:r>
            <a:r>
              <a:rPr lang="en-US" b="1" dirty="0"/>
              <a:t> en 2013.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2590800"/>
          </a:xfrm>
        </p:spPr>
        <p:txBody>
          <a:bodyPr/>
          <a:lstStyle/>
          <a:p>
            <a:pPr marL="514350" indent="-514350" algn="l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Wilmer </a:t>
            </a:r>
            <a:r>
              <a:rPr lang="en-US" b="1" dirty="0" err="1">
                <a:solidFill>
                  <a:srgbClr val="C00000"/>
                </a:solidFill>
              </a:rPr>
              <a:t>Valderrama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 algn="l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David Concepción</a:t>
            </a:r>
          </a:p>
          <a:p>
            <a:pPr marL="514350" indent="-514350" algn="l">
              <a:buAutoNum type="alphaUcPeriod"/>
            </a:pPr>
            <a:r>
              <a:rPr lang="en-US" b="1" dirty="0" err="1">
                <a:solidFill>
                  <a:srgbClr val="C00000"/>
                </a:solidFill>
              </a:rPr>
              <a:t>María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Conchita</a:t>
            </a:r>
            <a:r>
              <a:rPr lang="en-US" b="1" dirty="0">
                <a:solidFill>
                  <a:srgbClr val="C00000"/>
                </a:solidFill>
              </a:rPr>
              <a:t> Alonso</a:t>
            </a:r>
          </a:p>
          <a:p>
            <a:pPr marL="514350" indent="-514350" algn="l"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Hugo Chávez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9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 Hugo Chávez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0"/>
            <a:ext cx="5771217" cy="3840480"/>
          </a:xfrm>
        </p:spPr>
      </p:pic>
    </p:spTree>
    <p:extLst>
      <p:ext uri="{BB962C8B-B14F-4D97-AF65-F5344CB8AC3E}">
        <p14:creationId xmlns:p14="http://schemas.microsoft.com/office/powerpoint/2010/main" val="84036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descripción</a:t>
            </a:r>
            <a:r>
              <a:rPr lang="en-US" b="1" dirty="0"/>
              <a:t> describe </a:t>
            </a:r>
            <a:r>
              <a:rPr lang="en-US" b="1" dirty="0" err="1"/>
              <a:t>mejor</a:t>
            </a:r>
            <a:r>
              <a:rPr lang="en-US" b="1" dirty="0"/>
              <a:t> lo </a:t>
            </a:r>
            <a:r>
              <a:rPr lang="en-US" b="1" dirty="0" err="1"/>
              <a:t>que</a:t>
            </a:r>
            <a:r>
              <a:rPr lang="en-US" b="1" dirty="0"/>
              <a:t> la </a:t>
            </a:r>
            <a:r>
              <a:rPr lang="en-US" b="1" dirty="0" err="1"/>
              <a:t>madre</a:t>
            </a:r>
            <a:r>
              <a:rPr lang="en-US" b="1" dirty="0"/>
              <a:t> le dice a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hija</a:t>
            </a:r>
            <a:r>
              <a:rPr lang="en-US" b="1" dirty="0"/>
              <a:t> en la </a:t>
            </a:r>
            <a:r>
              <a:rPr lang="en-US" b="1" dirty="0" err="1"/>
              <a:t>foto</a:t>
            </a:r>
            <a:r>
              <a:rPr lang="en-US" b="1" dirty="0"/>
              <a:t>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 err="1">
                <a:solidFill>
                  <a:srgbClr val="C00000"/>
                </a:solidFill>
              </a:rPr>
              <a:t>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amo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niña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marL="514350" indent="-514350">
              <a:buAutoNum type="alphaUcPeriod" startAt="2"/>
            </a:pPr>
            <a:r>
              <a:rPr lang="en-US" b="1" dirty="0">
                <a:solidFill>
                  <a:srgbClr val="C00000"/>
                </a:solidFill>
              </a:rPr>
              <a:t>¡No </a:t>
            </a:r>
            <a:r>
              <a:rPr lang="en-US" b="1" dirty="0" err="1">
                <a:solidFill>
                  <a:srgbClr val="C00000"/>
                </a:solidFill>
              </a:rPr>
              <a:t>vuelvas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mentirme</a:t>
            </a:r>
            <a:r>
              <a:rPr lang="en-US" b="1" dirty="0">
                <a:solidFill>
                  <a:srgbClr val="C00000"/>
                </a:solidFill>
              </a:rPr>
              <a:t>!</a:t>
            </a:r>
          </a:p>
          <a:p>
            <a:pPr marL="514350" indent="-514350">
              <a:buAutoNum type="alphaUcPeriod" startAt="2"/>
            </a:pPr>
            <a:r>
              <a:rPr lang="en-US" b="1" dirty="0">
                <a:solidFill>
                  <a:srgbClr val="C00000"/>
                </a:solidFill>
              </a:rPr>
              <a:t>¿</a:t>
            </a:r>
            <a:r>
              <a:rPr lang="en-US" b="1" dirty="0" err="1">
                <a:solidFill>
                  <a:srgbClr val="C00000"/>
                </a:solidFill>
              </a:rPr>
              <a:t>Tienes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hambre</a:t>
            </a:r>
            <a:r>
              <a:rPr lang="en-US" b="1" dirty="0">
                <a:solidFill>
                  <a:srgbClr val="C00000"/>
                </a:solidFill>
              </a:rPr>
              <a:t>?</a:t>
            </a:r>
          </a:p>
          <a:p>
            <a:pPr marL="514350" indent="-514350">
              <a:buAutoNum type="alphaUcPeriod" startAt="2"/>
            </a:pPr>
            <a:r>
              <a:rPr lang="en-US" b="1" dirty="0" err="1">
                <a:solidFill>
                  <a:srgbClr val="C00000"/>
                </a:solidFill>
              </a:rPr>
              <a:t>Abre</a:t>
            </a:r>
            <a:r>
              <a:rPr lang="en-US" b="1" dirty="0">
                <a:solidFill>
                  <a:srgbClr val="C00000"/>
                </a:solidFill>
              </a:rPr>
              <a:t> la </a:t>
            </a:r>
            <a:r>
              <a:rPr lang="en-US" b="1" dirty="0" err="1">
                <a:solidFill>
                  <a:srgbClr val="C00000"/>
                </a:solidFill>
              </a:rPr>
              <a:t>boca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828800"/>
            <a:ext cx="5410200" cy="4343400"/>
          </a:xfrm>
        </p:spPr>
      </p:pic>
    </p:spTree>
    <p:extLst>
      <p:ext uri="{BB962C8B-B14F-4D97-AF65-F5344CB8AC3E}">
        <p14:creationId xmlns:p14="http://schemas.microsoft.com/office/powerpoint/2010/main" val="326459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B. ¡No </a:t>
            </a:r>
            <a:r>
              <a:rPr lang="en-US" b="1" dirty="0" err="1"/>
              <a:t>vuelvas</a:t>
            </a:r>
            <a:r>
              <a:rPr lang="en-US" b="1" dirty="0"/>
              <a:t> a </a:t>
            </a:r>
            <a:r>
              <a:rPr lang="en-US" b="1" dirty="0" err="1"/>
              <a:t>mentirme</a:t>
            </a:r>
            <a:r>
              <a:rPr lang="en-US" b="1" dirty="0"/>
              <a:t>!</a:t>
            </a:r>
            <a:br>
              <a:rPr lang="en-US" dirty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752600"/>
            <a:ext cx="4038600" cy="4049818"/>
          </a:xfrm>
        </p:spPr>
      </p:pic>
    </p:spTree>
    <p:extLst>
      <p:ext uri="{BB962C8B-B14F-4D97-AF65-F5344CB8AC3E}">
        <p14:creationId xmlns:p14="http://schemas.microsoft.com/office/powerpoint/2010/main" val="263065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 la </a:t>
            </a:r>
            <a:r>
              <a:rPr lang="en-US" b="1" dirty="0" err="1"/>
              <a:t>peli</a:t>
            </a:r>
            <a:r>
              <a:rPr lang="en-US" b="1" dirty="0"/>
              <a:t> </a:t>
            </a:r>
            <a:r>
              <a:rPr lang="en-US" b="1" i="1" dirty="0"/>
              <a:t>No se </a:t>
            </a:r>
            <a:r>
              <a:rPr lang="en-US" b="1" i="1" dirty="0" err="1"/>
              <a:t>aceptan</a:t>
            </a:r>
            <a:r>
              <a:rPr lang="en-US" b="1" i="1" dirty="0"/>
              <a:t> </a:t>
            </a:r>
            <a:r>
              <a:rPr lang="en-US" b="1" i="1" dirty="0" err="1"/>
              <a:t>devoluciones</a:t>
            </a:r>
            <a:endParaRPr lang="en-US" b="1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3474720" cy="347472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En la </a:t>
            </a:r>
            <a:r>
              <a:rPr lang="en-US" b="1" dirty="0" err="1"/>
              <a:t>foto</a:t>
            </a:r>
            <a:r>
              <a:rPr lang="en-US" b="1" dirty="0"/>
              <a:t> el padre </a:t>
            </a:r>
            <a:r>
              <a:rPr lang="en-US" b="1" dirty="0" err="1"/>
              <a:t>está</a:t>
            </a:r>
            <a:r>
              <a:rPr lang="en-US" b="1" dirty="0"/>
              <a:t> __________.</a:t>
            </a:r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C00000"/>
                </a:solidFill>
              </a:rPr>
              <a:t>sonriendo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su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hija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C00000"/>
                </a:solidFill>
              </a:rPr>
              <a:t>encontrando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su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hija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C00000"/>
                </a:solidFill>
              </a:rPr>
              <a:t>mira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C00000"/>
                </a:solidFill>
              </a:rPr>
              <a:t>reírse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2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 </a:t>
            </a:r>
            <a:r>
              <a:rPr lang="en-US" b="1" dirty="0" err="1"/>
              <a:t>sonriendo</a:t>
            </a:r>
            <a:r>
              <a:rPr lang="en-US" b="1" dirty="0"/>
              <a:t> a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hija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00200"/>
            <a:ext cx="6595677" cy="4389120"/>
          </a:xfrm>
        </p:spPr>
      </p:pic>
    </p:spTree>
    <p:extLst>
      <p:ext uri="{BB962C8B-B14F-4D97-AF65-F5344CB8AC3E}">
        <p14:creationId xmlns:p14="http://schemas.microsoft.com/office/powerpoint/2010/main" val="235448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En </a:t>
            </a:r>
            <a:r>
              <a:rPr lang="en-US" b="1" dirty="0" err="1"/>
              <a:t>busca</a:t>
            </a:r>
            <a:r>
              <a:rPr lang="en-US" b="1" dirty="0"/>
              <a:t> del </a:t>
            </a:r>
            <a:r>
              <a:rPr lang="en-US" b="1" dirty="0" err="1"/>
              <a:t>aguayo</a:t>
            </a:r>
            <a:r>
              <a:rPr lang="en-US" b="1" dirty="0"/>
              <a:t> perfecto en el </a:t>
            </a:r>
            <a:r>
              <a:rPr lang="en-US" b="1" dirty="0" err="1"/>
              <a:t>Perú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28600" y="1447800"/>
            <a:ext cx="8458200" cy="137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En la </a:t>
            </a:r>
            <a:r>
              <a:rPr lang="en-US" b="1" dirty="0" err="1"/>
              <a:t>foto</a:t>
            </a:r>
            <a:r>
              <a:rPr lang="en-US" b="1" dirty="0"/>
              <a:t> el </a:t>
            </a:r>
            <a:r>
              <a:rPr lang="en-US" b="1" dirty="0" err="1"/>
              <a:t>joven</a:t>
            </a:r>
            <a:r>
              <a:rPr lang="en-US" b="1" dirty="0"/>
              <a:t> le </a:t>
            </a:r>
            <a:r>
              <a:rPr lang="en-US" b="1" dirty="0" err="1"/>
              <a:t>ofrece</a:t>
            </a:r>
            <a:r>
              <a:rPr lang="en-US" b="1" dirty="0"/>
              <a:t> a la </a:t>
            </a:r>
            <a:r>
              <a:rPr lang="en-US" b="1" dirty="0" err="1"/>
              <a:t>mujer</a:t>
            </a:r>
            <a:r>
              <a:rPr lang="en-US" b="1" dirty="0"/>
              <a:t> </a:t>
            </a:r>
            <a:r>
              <a:rPr lang="en-US" b="1" dirty="0" err="1"/>
              <a:t>muchos</a:t>
            </a:r>
            <a:r>
              <a:rPr lang="en-US" b="1" dirty="0"/>
              <a:t> </a:t>
            </a:r>
            <a:r>
              <a:rPr lang="en-US" b="1" dirty="0" err="1"/>
              <a:t>nuevos</a:t>
            </a:r>
            <a:r>
              <a:rPr lang="en-US" b="1" dirty="0"/>
              <a:t> soles ______ el </a:t>
            </a:r>
            <a:r>
              <a:rPr lang="en-US" b="1" dirty="0" err="1"/>
              <a:t>aguayo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A.  para	B.  </a:t>
            </a:r>
            <a:r>
              <a:rPr lang="en-US" b="1" dirty="0" err="1">
                <a:solidFill>
                  <a:srgbClr val="C00000"/>
                </a:solidFill>
              </a:rPr>
              <a:t>acerca</a:t>
            </a:r>
            <a:r>
              <a:rPr lang="en-US" b="1" dirty="0">
                <a:solidFill>
                  <a:srgbClr val="C00000"/>
                </a:solidFill>
              </a:rPr>
              <a:t> de	C.  </a:t>
            </a:r>
            <a:r>
              <a:rPr lang="en-US" b="1" dirty="0" err="1">
                <a:solidFill>
                  <a:srgbClr val="C00000"/>
                </a:solidFill>
              </a:rPr>
              <a:t>sobre</a:t>
            </a:r>
            <a:r>
              <a:rPr lang="en-US" b="1" dirty="0">
                <a:solidFill>
                  <a:srgbClr val="C00000"/>
                </a:solidFill>
              </a:rPr>
              <a:t>	D.  </a:t>
            </a:r>
            <a:r>
              <a:rPr lang="en-US" b="1" dirty="0" err="1">
                <a:solidFill>
                  <a:srgbClr val="C00000"/>
                </a:solidFill>
              </a:rPr>
              <a:t>por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s://encrypted-tbn0.gstatic.com/images?q=tbn:ANd9GcRyeBtt1YCZgopxTF_vGqjys_3QJ_7R16qxYmXneinDM-2g2q0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4714875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66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341</Words>
  <Application>Microsoft Office PowerPoint</Application>
  <PresentationFormat>On-screen Show (4:3)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Sample Questions: Spanish French German</vt:lpstr>
      <vt:lpstr>Spanish Sample Questions</vt:lpstr>
      <vt:lpstr>______ fue presidente de Venezuela desde 1999 hasta su muerte en 2013.</vt:lpstr>
      <vt:lpstr>D.  Hugo Chávez</vt:lpstr>
      <vt:lpstr>¿Qué descripción describe mejor lo que la madre le dice a su hija en la foto?</vt:lpstr>
      <vt:lpstr>B. ¡No vuelvas a mentirme! </vt:lpstr>
      <vt:lpstr>De la peli No se aceptan devoluciones</vt:lpstr>
      <vt:lpstr>A.  sonriendo a su hija</vt:lpstr>
      <vt:lpstr>En busca del aguayo perfecto en el Perú</vt:lpstr>
      <vt:lpstr>D.  por</vt:lpstr>
      <vt:lpstr>_____ es el único país africano en que el español es un idioma oficial.</vt:lpstr>
      <vt:lpstr>C. Guinea Ecuatorial</vt:lpstr>
      <vt:lpstr>En países como Chile, Argentina y Perú, esta fruta se conoce como durazno.  Por otro lado los españoles la conocen como ____________.</vt:lpstr>
      <vt:lpstr>D.  melocotón</vt:lpstr>
      <vt:lpstr>Terminen la oración:</vt:lpstr>
      <vt:lpstr>B.  no encuentre el tiempo libre</vt:lpstr>
      <vt:lpstr>French Sample Questions *Not in Academic Language Bowl Format*</vt:lpstr>
      <vt:lpstr>Grammar:</vt:lpstr>
      <vt:lpstr>Culture:</vt:lpstr>
      <vt:lpstr>Culture: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______ fue presidente de Venezuela desde 1999 hasta su muerte en 2013</dc:title>
  <dc:creator>Hitchcock, David</dc:creator>
  <cp:lastModifiedBy>Waters, Madison J</cp:lastModifiedBy>
  <cp:revision>18</cp:revision>
  <cp:lastPrinted>2022-03-17T15:41:39Z</cp:lastPrinted>
  <dcterms:created xsi:type="dcterms:W3CDTF">2014-03-20T18:42:34Z</dcterms:created>
  <dcterms:modified xsi:type="dcterms:W3CDTF">2022-03-17T15:41:47Z</dcterms:modified>
</cp:coreProperties>
</file>