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wmf" ContentType="image/x-wmf"/>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slideMasters/slideMaster1.xml" ContentType="application/vnd.openxmlformats-officedocument.presentationml.slideMaster+xml"/>
  <Override PartName="/ppt/notesSlides/notesSlide3.xml" ContentType="application/vnd.openxmlformats-officedocument.presentationml.notesSlide+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colors3.xml" ContentType="application/vnd.openxmlformats-officedocument.drawingml.diagramColors+xml"/>
  <Override PartName="/ppt/diagrams/drawing4.xml" ContentType="application/vnd.ms-office.drawingml.diagramDrawing+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rawing3.xml" ContentType="application/vnd.ms-office.drawingml.diagramDrawing+xml"/>
  <Override PartName="/ppt/diagrams/quickStyle4.xml" ContentType="application/vnd.openxmlformats-officedocument.drawingml.diagramStyle+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layout4.xml" ContentType="application/vnd.openxmlformats-officedocument.drawingml.diagramLayout+xml"/>
  <Override PartName="/ppt/diagrams/colors4.xml" ContentType="application/vnd.openxmlformats-officedocument.drawingml.diagramColors+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diagrams/drawing5.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layout6.xml" ContentType="application/vnd.openxmlformats-officedocument.drawingml.diagramLayou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93" r:id="rId3"/>
    <p:sldId id="304" r:id="rId4"/>
    <p:sldId id="257" r:id="rId5"/>
    <p:sldId id="258" r:id="rId6"/>
    <p:sldId id="274" r:id="rId7"/>
    <p:sldId id="275" r:id="rId8"/>
    <p:sldId id="276" r:id="rId9"/>
    <p:sldId id="303" r:id="rId10"/>
    <p:sldId id="277" r:id="rId11"/>
    <p:sldId id="279" r:id="rId12"/>
    <p:sldId id="280" r:id="rId13"/>
    <p:sldId id="281" r:id="rId14"/>
    <p:sldId id="284" r:id="rId15"/>
    <p:sldId id="288" r:id="rId16"/>
    <p:sldId id="291" r:id="rId17"/>
    <p:sldId id="292" r:id="rId18"/>
    <p:sldId id="310" r:id="rId19"/>
    <p:sldId id="309" r:id="rId20"/>
    <p:sldId id="295" r:id="rId21"/>
    <p:sldId id="302" r:id="rId22"/>
    <p:sldId id="297" r:id="rId23"/>
    <p:sldId id="298" r:id="rId24"/>
    <p:sldId id="305" r:id="rId25"/>
    <p:sldId id="269" r:id="rId26"/>
    <p:sldId id="270" r:id="rId27"/>
    <p:sldId id="308" r:id="rId28"/>
    <p:sldId id="271" r:id="rId29"/>
    <p:sldId id="307"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B71E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6" autoAdjust="0"/>
    <p:restoredTop sz="94660"/>
  </p:normalViewPr>
  <p:slideViewPr>
    <p:cSldViewPr snapToGrid="0">
      <p:cViewPr varScale="1">
        <p:scale>
          <a:sx n="91" d="100"/>
          <a:sy n="91" d="100"/>
        </p:scale>
        <p:origin x="120"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64725C-7C36-4744-88E9-11F658390F0D}" type="doc">
      <dgm:prSet loTypeId="urn:microsoft.com/office/officeart/2005/8/layout/vProcess5" loCatId="process" qsTypeId="urn:microsoft.com/office/officeart/2005/8/quickstyle/simple4" qsCatId="simple" csTypeId="urn:microsoft.com/office/officeart/2005/8/colors/colorful2" csCatId="colorful"/>
      <dgm:spPr/>
      <dgm:t>
        <a:bodyPr/>
        <a:lstStyle/>
        <a:p>
          <a:endParaRPr lang="en-US"/>
        </a:p>
      </dgm:t>
    </dgm:pt>
    <dgm:pt modelId="{A95784AC-E9D3-4E1E-A5DD-9DA07C27E9A2}">
      <dgm:prSet/>
      <dgm:spPr/>
      <dgm:t>
        <a:bodyPr/>
        <a:lstStyle/>
        <a:p>
          <a:r>
            <a:rPr lang="en-US" dirty="0"/>
            <a:t>HIV (Human Immunodeficiency Virus) is a virus that attacks the body’s immune system. Left untreated, HIV can lead to AIDS (Acquired Immunodeficiency Syndrome).</a:t>
          </a:r>
        </a:p>
      </dgm:t>
    </dgm:pt>
    <dgm:pt modelId="{C34C3D69-DAD5-4AAE-8A77-103E781ED247}" type="parTrans" cxnId="{49E6928A-052C-435A-BF73-304882957A0A}">
      <dgm:prSet/>
      <dgm:spPr/>
      <dgm:t>
        <a:bodyPr/>
        <a:lstStyle/>
        <a:p>
          <a:endParaRPr lang="en-US"/>
        </a:p>
      </dgm:t>
    </dgm:pt>
    <dgm:pt modelId="{0853EC4A-285C-473B-8F86-3FC2C80021BA}" type="sibTrans" cxnId="{49E6928A-052C-435A-BF73-304882957A0A}">
      <dgm:prSet/>
      <dgm:spPr/>
      <dgm:t>
        <a:bodyPr/>
        <a:lstStyle/>
        <a:p>
          <a:endParaRPr lang="en-US"/>
        </a:p>
      </dgm:t>
    </dgm:pt>
    <dgm:pt modelId="{84431AE4-0164-4671-ABDC-FA771FDC9E77}">
      <dgm:prSet/>
      <dgm:spPr/>
      <dgm:t>
        <a:bodyPr/>
        <a:lstStyle/>
        <a:p>
          <a:r>
            <a:rPr lang="en-US" dirty="0"/>
            <a:t>There is currently no effective cure. Once people are infected with HIV, they will have it for life. </a:t>
          </a:r>
        </a:p>
      </dgm:t>
    </dgm:pt>
    <dgm:pt modelId="{60E34A57-774B-4E30-9003-E1C38067B29F}" type="parTrans" cxnId="{2345F21D-90DF-40BB-A331-CB1EB6052A32}">
      <dgm:prSet/>
      <dgm:spPr/>
      <dgm:t>
        <a:bodyPr/>
        <a:lstStyle/>
        <a:p>
          <a:endParaRPr lang="en-US"/>
        </a:p>
      </dgm:t>
    </dgm:pt>
    <dgm:pt modelId="{A92E5197-1BE3-4C34-9845-09CA96D13883}" type="sibTrans" cxnId="{2345F21D-90DF-40BB-A331-CB1EB6052A32}">
      <dgm:prSet/>
      <dgm:spPr/>
      <dgm:t>
        <a:bodyPr/>
        <a:lstStyle/>
        <a:p>
          <a:endParaRPr lang="en-US"/>
        </a:p>
      </dgm:t>
    </dgm:pt>
    <dgm:pt modelId="{18EED0D2-D665-413A-96DD-A5046A1AEFEF}">
      <dgm:prSet/>
      <dgm:spPr/>
      <dgm:t>
        <a:bodyPr/>
        <a:lstStyle/>
        <a:p>
          <a:r>
            <a:rPr lang="en-US" dirty="0"/>
            <a:t>With proper medical care, HIV can be controlled. People with HIV who get effective HIV treatment can live long, healthy lives. </a:t>
          </a:r>
        </a:p>
      </dgm:t>
    </dgm:pt>
    <dgm:pt modelId="{B4661DC7-501F-4474-BFDB-EBEE113D8C92}" type="parTrans" cxnId="{9EC522A3-2502-4163-B978-E5BF5A0CB6DD}">
      <dgm:prSet/>
      <dgm:spPr/>
      <dgm:t>
        <a:bodyPr/>
        <a:lstStyle/>
        <a:p>
          <a:endParaRPr lang="en-US"/>
        </a:p>
      </dgm:t>
    </dgm:pt>
    <dgm:pt modelId="{6939A460-B1E2-41A7-BC12-48D10DADD1DF}" type="sibTrans" cxnId="{9EC522A3-2502-4163-B978-E5BF5A0CB6DD}">
      <dgm:prSet/>
      <dgm:spPr/>
      <dgm:t>
        <a:bodyPr/>
        <a:lstStyle/>
        <a:p>
          <a:endParaRPr lang="en-US"/>
        </a:p>
      </dgm:t>
    </dgm:pt>
    <dgm:pt modelId="{E3ED1E6A-C938-4E00-86BC-25C230FF4837}">
      <dgm:prSet/>
      <dgm:spPr/>
      <dgm:t>
        <a:bodyPr/>
        <a:lstStyle/>
        <a:p>
          <a:r>
            <a:rPr lang="en-US" dirty="0"/>
            <a:t>HIV treatment is called Antiretroviral Therapy or ART</a:t>
          </a:r>
        </a:p>
      </dgm:t>
    </dgm:pt>
    <dgm:pt modelId="{456D22F8-2790-493E-9EDC-077A76D15244}" type="parTrans" cxnId="{F9084598-0330-4D78-8E65-FE35AD34A955}">
      <dgm:prSet/>
      <dgm:spPr/>
      <dgm:t>
        <a:bodyPr/>
        <a:lstStyle/>
        <a:p>
          <a:endParaRPr lang="en-US"/>
        </a:p>
      </dgm:t>
    </dgm:pt>
    <dgm:pt modelId="{6492FC9D-252B-4924-83C2-3B26CCBC021B}" type="sibTrans" cxnId="{F9084598-0330-4D78-8E65-FE35AD34A955}">
      <dgm:prSet/>
      <dgm:spPr/>
      <dgm:t>
        <a:bodyPr/>
        <a:lstStyle/>
        <a:p>
          <a:endParaRPr lang="en-US"/>
        </a:p>
      </dgm:t>
    </dgm:pt>
    <dgm:pt modelId="{D53E97C8-8784-4513-9EBB-9E306109E502}">
      <dgm:prSet/>
      <dgm:spPr/>
      <dgm:t>
        <a:bodyPr/>
        <a:lstStyle/>
        <a:p>
          <a:r>
            <a:rPr lang="en-US" baseline="0"/>
            <a:t>U=U, Undetectable = Untransmittable </a:t>
          </a:r>
          <a:endParaRPr lang="en-US"/>
        </a:p>
      </dgm:t>
    </dgm:pt>
    <dgm:pt modelId="{E1B8C2B2-0917-4A46-B29F-88CDD79C7B6A}" type="parTrans" cxnId="{D20E93E5-FB9A-43D5-91C9-C4A267BD5F3B}">
      <dgm:prSet/>
      <dgm:spPr/>
      <dgm:t>
        <a:bodyPr/>
        <a:lstStyle/>
        <a:p>
          <a:endParaRPr lang="en-US"/>
        </a:p>
      </dgm:t>
    </dgm:pt>
    <dgm:pt modelId="{DA3AB320-64E3-49A0-80D4-FE7804470E44}" type="sibTrans" cxnId="{D20E93E5-FB9A-43D5-91C9-C4A267BD5F3B}">
      <dgm:prSet/>
      <dgm:spPr/>
      <dgm:t>
        <a:bodyPr/>
        <a:lstStyle/>
        <a:p>
          <a:endParaRPr lang="en-US"/>
        </a:p>
      </dgm:t>
    </dgm:pt>
    <dgm:pt modelId="{119F7618-5EEA-4280-BED9-C1F32D4A4E9D}" type="pres">
      <dgm:prSet presAssocID="{2F64725C-7C36-4744-88E9-11F658390F0D}" presName="outerComposite" presStyleCnt="0">
        <dgm:presLayoutVars>
          <dgm:chMax val="5"/>
          <dgm:dir/>
          <dgm:resizeHandles val="exact"/>
        </dgm:presLayoutVars>
      </dgm:prSet>
      <dgm:spPr/>
    </dgm:pt>
    <dgm:pt modelId="{BB495A8A-B036-4967-B1BB-DAB48A55D710}" type="pres">
      <dgm:prSet presAssocID="{2F64725C-7C36-4744-88E9-11F658390F0D}" presName="dummyMaxCanvas" presStyleCnt="0">
        <dgm:presLayoutVars/>
      </dgm:prSet>
      <dgm:spPr/>
    </dgm:pt>
    <dgm:pt modelId="{AA6A83E0-9BE8-4E5F-A5A1-1C289F5EC206}" type="pres">
      <dgm:prSet presAssocID="{2F64725C-7C36-4744-88E9-11F658390F0D}" presName="FourNodes_1" presStyleLbl="node1" presStyleIdx="0" presStyleCnt="4">
        <dgm:presLayoutVars>
          <dgm:bulletEnabled val="1"/>
        </dgm:presLayoutVars>
      </dgm:prSet>
      <dgm:spPr/>
    </dgm:pt>
    <dgm:pt modelId="{9728FC0C-FB7D-405A-9C36-F4999101FA6E}" type="pres">
      <dgm:prSet presAssocID="{2F64725C-7C36-4744-88E9-11F658390F0D}" presName="FourNodes_2" presStyleLbl="node1" presStyleIdx="1" presStyleCnt="4">
        <dgm:presLayoutVars>
          <dgm:bulletEnabled val="1"/>
        </dgm:presLayoutVars>
      </dgm:prSet>
      <dgm:spPr/>
    </dgm:pt>
    <dgm:pt modelId="{07A5EE18-36B1-4904-8CDA-ED4DE5F90517}" type="pres">
      <dgm:prSet presAssocID="{2F64725C-7C36-4744-88E9-11F658390F0D}" presName="FourNodes_3" presStyleLbl="node1" presStyleIdx="2" presStyleCnt="4">
        <dgm:presLayoutVars>
          <dgm:bulletEnabled val="1"/>
        </dgm:presLayoutVars>
      </dgm:prSet>
      <dgm:spPr/>
    </dgm:pt>
    <dgm:pt modelId="{3C29684F-C944-485D-A83D-E2F0C2C35ADF}" type="pres">
      <dgm:prSet presAssocID="{2F64725C-7C36-4744-88E9-11F658390F0D}" presName="FourNodes_4" presStyleLbl="node1" presStyleIdx="3" presStyleCnt="4">
        <dgm:presLayoutVars>
          <dgm:bulletEnabled val="1"/>
        </dgm:presLayoutVars>
      </dgm:prSet>
      <dgm:spPr/>
    </dgm:pt>
    <dgm:pt modelId="{E0CBDC7D-A4F1-435B-9EF1-A40122BF032B}" type="pres">
      <dgm:prSet presAssocID="{2F64725C-7C36-4744-88E9-11F658390F0D}" presName="FourConn_1-2" presStyleLbl="fgAccFollowNode1" presStyleIdx="0" presStyleCnt="3">
        <dgm:presLayoutVars>
          <dgm:bulletEnabled val="1"/>
        </dgm:presLayoutVars>
      </dgm:prSet>
      <dgm:spPr/>
    </dgm:pt>
    <dgm:pt modelId="{0195975D-67A6-4B90-830E-2216F14E9554}" type="pres">
      <dgm:prSet presAssocID="{2F64725C-7C36-4744-88E9-11F658390F0D}" presName="FourConn_2-3" presStyleLbl="fgAccFollowNode1" presStyleIdx="1" presStyleCnt="3">
        <dgm:presLayoutVars>
          <dgm:bulletEnabled val="1"/>
        </dgm:presLayoutVars>
      </dgm:prSet>
      <dgm:spPr/>
    </dgm:pt>
    <dgm:pt modelId="{1651CD54-4025-46C8-91B5-BBAE8BBE00CF}" type="pres">
      <dgm:prSet presAssocID="{2F64725C-7C36-4744-88E9-11F658390F0D}" presName="FourConn_3-4" presStyleLbl="fgAccFollowNode1" presStyleIdx="2" presStyleCnt="3">
        <dgm:presLayoutVars>
          <dgm:bulletEnabled val="1"/>
        </dgm:presLayoutVars>
      </dgm:prSet>
      <dgm:spPr/>
    </dgm:pt>
    <dgm:pt modelId="{782AA6EB-DBCC-4E6F-BFE3-FCD8327B07BB}" type="pres">
      <dgm:prSet presAssocID="{2F64725C-7C36-4744-88E9-11F658390F0D}" presName="FourNodes_1_text" presStyleLbl="node1" presStyleIdx="3" presStyleCnt="4">
        <dgm:presLayoutVars>
          <dgm:bulletEnabled val="1"/>
        </dgm:presLayoutVars>
      </dgm:prSet>
      <dgm:spPr/>
    </dgm:pt>
    <dgm:pt modelId="{CE5B999F-A2D5-4644-A358-7AF9E488BC3D}" type="pres">
      <dgm:prSet presAssocID="{2F64725C-7C36-4744-88E9-11F658390F0D}" presName="FourNodes_2_text" presStyleLbl="node1" presStyleIdx="3" presStyleCnt="4">
        <dgm:presLayoutVars>
          <dgm:bulletEnabled val="1"/>
        </dgm:presLayoutVars>
      </dgm:prSet>
      <dgm:spPr/>
    </dgm:pt>
    <dgm:pt modelId="{7A488661-4930-4077-8D24-CC418A3DED68}" type="pres">
      <dgm:prSet presAssocID="{2F64725C-7C36-4744-88E9-11F658390F0D}" presName="FourNodes_3_text" presStyleLbl="node1" presStyleIdx="3" presStyleCnt="4">
        <dgm:presLayoutVars>
          <dgm:bulletEnabled val="1"/>
        </dgm:presLayoutVars>
      </dgm:prSet>
      <dgm:spPr/>
    </dgm:pt>
    <dgm:pt modelId="{B766FB09-9BA3-4773-8B3D-97808EE02DEA}" type="pres">
      <dgm:prSet presAssocID="{2F64725C-7C36-4744-88E9-11F658390F0D}" presName="FourNodes_4_text" presStyleLbl="node1" presStyleIdx="3" presStyleCnt="4">
        <dgm:presLayoutVars>
          <dgm:bulletEnabled val="1"/>
        </dgm:presLayoutVars>
      </dgm:prSet>
      <dgm:spPr/>
    </dgm:pt>
  </dgm:ptLst>
  <dgm:cxnLst>
    <dgm:cxn modelId="{8564D305-E7A3-4CEB-B3E6-B781A66ECFBB}" type="presOf" srcId="{E3ED1E6A-C938-4E00-86BC-25C230FF4837}" destId="{3C29684F-C944-485D-A83D-E2F0C2C35ADF}" srcOrd="0" destOrd="0" presId="urn:microsoft.com/office/officeart/2005/8/layout/vProcess5"/>
    <dgm:cxn modelId="{8F2D491D-3152-4951-9FAB-F1268F06E443}" type="presOf" srcId="{6939A460-B1E2-41A7-BC12-48D10DADD1DF}" destId="{1651CD54-4025-46C8-91B5-BBAE8BBE00CF}" srcOrd="0" destOrd="0" presId="urn:microsoft.com/office/officeart/2005/8/layout/vProcess5"/>
    <dgm:cxn modelId="{2345F21D-90DF-40BB-A331-CB1EB6052A32}" srcId="{2F64725C-7C36-4744-88E9-11F658390F0D}" destId="{84431AE4-0164-4671-ABDC-FA771FDC9E77}" srcOrd="1" destOrd="0" parTransId="{60E34A57-774B-4E30-9003-E1C38067B29F}" sibTransId="{A92E5197-1BE3-4C34-9845-09CA96D13883}"/>
    <dgm:cxn modelId="{6821773C-2F4C-4D71-ACB4-889EBBE7221D}" type="presOf" srcId="{18EED0D2-D665-413A-96DD-A5046A1AEFEF}" destId="{7A488661-4930-4077-8D24-CC418A3DED68}" srcOrd="1" destOrd="0" presId="urn:microsoft.com/office/officeart/2005/8/layout/vProcess5"/>
    <dgm:cxn modelId="{64361F5F-B792-4E5B-867C-99B4BC633519}" type="presOf" srcId="{A95784AC-E9D3-4E1E-A5DD-9DA07C27E9A2}" destId="{782AA6EB-DBCC-4E6F-BFE3-FCD8327B07BB}" srcOrd="1" destOrd="0" presId="urn:microsoft.com/office/officeart/2005/8/layout/vProcess5"/>
    <dgm:cxn modelId="{25B4D14D-385A-4812-8EF2-A4D7E3025C1F}" type="presOf" srcId="{84431AE4-0164-4671-ABDC-FA771FDC9E77}" destId="{9728FC0C-FB7D-405A-9C36-F4999101FA6E}" srcOrd="0" destOrd="0" presId="urn:microsoft.com/office/officeart/2005/8/layout/vProcess5"/>
    <dgm:cxn modelId="{EB04DB72-1303-4091-AF61-45B488BB99DF}" type="presOf" srcId="{A95784AC-E9D3-4E1E-A5DD-9DA07C27E9A2}" destId="{AA6A83E0-9BE8-4E5F-A5A1-1C289F5EC206}" srcOrd="0" destOrd="0" presId="urn:microsoft.com/office/officeart/2005/8/layout/vProcess5"/>
    <dgm:cxn modelId="{49E6928A-052C-435A-BF73-304882957A0A}" srcId="{2F64725C-7C36-4744-88E9-11F658390F0D}" destId="{A95784AC-E9D3-4E1E-A5DD-9DA07C27E9A2}" srcOrd="0" destOrd="0" parTransId="{C34C3D69-DAD5-4AAE-8A77-103E781ED247}" sibTransId="{0853EC4A-285C-473B-8F86-3FC2C80021BA}"/>
    <dgm:cxn modelId="{34445090-8076-4EE7-AC47-FFECDD00FACC}" type="presOf" srcId="{A92E5197-1BE3-4C34-9845-09CA96D13883}" destId="{0195975D-67A6-4B90-830E-2216F14E9554}" srcOrd="0" destOrd="0" presId="urn:microsoft.com/office/officeart/2005/8/layout/vProcess5"/>
    <dgm:cxn modelId="{0A6F4691-EE0B-4331-A30F-5551F812CE6E}" type="presOf" srcId="{D53E97C8-8784-4513-9EBB-9E306109E502}" destId="{3C29684F-C944-485D-A83D-E2F0C2C35ADF}" srcOrd="0" destOrd="1" presId="urn:microsoft.com/office/officeart/2005/8/layout/vProcess5"/>
    <dgm:cxn modelId="{B6FF2C92-DA44-4B17-83C3-438C471E3EB3}" type="presOf" srcId="{0853EC4A-285C-473B-8F86-3FC2C80021BA}" destId="{E0CBDC7D-A4F1-435B-9EF1-A40122BF032B}" srcOrd="0" destOrd="0" presId="urn:microsoft.com/office/officeart/2005/8/layout/vProcess5"/>
    <dgm:cxn modelId="{AB2F7397-0990-4593-9FAF-6C8AAEA579FB}" type="presOf" srcId="{D53E97C8-8784-4513-9EBB-9E306109E502}" destId="{B766FB09-9BA3-4773-8B3D-97808EE02DEA}" srcOrd="1" destOrd="1" presId="urn:microsoft.com/office/officeart/2005/8/layout/vProcess5"/>
    <dgm:cxn modelId="{F9084598-0330-4D78-8E65-FE35AD34A955}" srcId="{2F64725C-7C36-4744-88E9-11F658390F0D}" destId="{E3ED1E6A-C938-4E00-86BC-25C230FF4837}" srcOrd="3" destOrd="0" parTransId="{456D22F8-2790-493E-9EDC-077A76D15244}" sibTransId="{6492FC9D-252B-4924-83C2-3B26CCBC021B}"/>
    <dgm:cxn modelId="{9EC522A3-2502-4163-B978-E5BF5A0CB6DD}" srcId="{2F64725C-7C36-4744-88E9-11F658390F0D}" destId="{18EED0D2-D665-413A-96DD-A5046A1AEFEF}" srcOrd="2" destOrd="0" parTransId="{B4661DC7-501F-4474-BFDB-EBEE113D8C92}" sibTransId="{6939A460-B1E2-41A7-BC12-48D10DADD1DF}"/>
    <dgm:cxn modelId="{60DC87C0-11C8-40CB-AFE4-5781A2CB3ACF}" type="presOf" srcId="{E3ED1E6A-C938-4E00-86BC-25C230FF4837}" destId="{B766FB09-9BA3-4773-8B3D-97808EE02DEA}" srcOrd="1" destOrd="0" presId="urn:microsoft.com/office/officeart/2005/8/layout/vProcess5"/>
    <dgm:cxn modelId="{509177CC-E966-4BCA-B485-6C93D6D298EB}" type="presOf" srcId="{18EED0D2-D665-413A-96DD-A5046A1AEFEF}" destId="{07A5EE18-36B1-4904-8CDA-ED4DE5F90517}" srcOrd="0" destOrd="0" presId="urn:microsoft.com/office/officeart/2005/8/layout/vProcess5"/>
    <dgm:cxn modelId="{EABFCFD2-1C32-4ACC-973E-91711E6CB7DE}" type="presOf" srcId="{2F64725C-7C36-4744-88E9-11F658390F0D}" destId="{119F7618-5EEA-4280-BED9-C1F32D4A4E9D}" srcOrd="0" destOrd="0" presId="urn:microsoft.com/office/officeart/2005/8/layout/vProcess5"/>
    <dgm:cxn modelId="{D20E93E5-FB9A-43D5-91C9-C4A267BD5F3B}" srcId="{E3ED1E6A-C938-4E00-86BC-25C230FF4837}" destId="{D53E97C8-8784-4513-9EBB-9E306109E502}" srcOrd="0" destOrd="0" parTransId="{E1B8C2B2-0917-4A46-B29F-88CDD79C7B6A}" sibTransId="{DA3AB320-64E3-49A0-80D4-FE7804470E44}"/>
    <dgm:cxn modelId="{C39FDCEA-AF0E-4379-A7F7-B99C8AB47ADD}" type="presOf" srcId="{84431AE4-0164-4671-ABDC-FA771FDC9E77}" destId="{CE5B999F-A2D5-4644-A358-7AF9E488BC3D}" srcOrd="1" destOrd="0" presId="urn:microsoft.com/office/officeart/2005/8/layout/vProcess5"/>
    <dgm:cxn modelId="{EF5977D3-4228-44E1-BC0D-8ED03B856DD6}" type="presParOf" srcId="{119F7618-5EEA-4280-BED9-C1F32D4A4E9D}" destId="{BB495A8A-B036-4967-B1BB-DAB48A55D710}" srcOrd="0" destOrd="0" presId="urn:microsoft.com/office/officeart/2005/8/layout/vProcess5"/>
    <dgm:cxn modelId="{61AE8C8A-191F-4250-9F94-A8DDE38D42C5}" type="presParOf" srcId="{119F7618-5EEA-4280-BED9-C1F32D4A4E9D}" destId="{AA6A83E0-9BE8-4E5F-A5A1-1C289F5EC206}" srcOrd="1" destOrd="0" presId="urn:microsoft.com/office/officeart/2005/8/layout/vProcess5"/>
    <dgm:cxn modelId="{09A438EF-EA59-4DA6-A988-6D1FC5208BB1}" type="presParOf" srcId="{119F7618-5EEA-4280-BED9-C1F32D4A4E9D}" destId="{9728FC0C-FB7D-405A-9C36-F4999101FA6E}" srcOrd="2" destOrd="0" presId="urn:microsoft.com/office/officeart/2005/8/layout/vProcess5"/>
    <dgm:cxn modelId="{FA9ACCCC-F44E-490E-BB50-6789D3D3891B}" type="presParOf" srcId="{119F7618-5EEA-4280-BED9-C1F32D4A4E9D}" destId="{07A5EE18-36B1-4904-8CDA-ED4DE5F90517}" srcOrd="3" destOrd="0" presId="urn:microsoft.com/office/officeart/2005/8/layout/vProcess5"/>
    <dgm:cxn modelId="{41B3032B-9021-48B8-B24C-A185E9271419}" type="presParOf" srcId="{119F7618-5EEA-4280-BED9-C1F32D4A4E9D}" destId="{3C29684F-C944-485D-A83D-E2F0C2C35ADF}" srcOrd="4" destOrd="0" presId="urn:microsoft.com/office/officeart/2005/8/layout/vProcess5"/>
    <dgm:cxn modelId="{E07105EB-D201-4CDD-A2EF-8B60D31C64B5}" type="presParOf" srcId="{119F7618-5EEA-4280-BED9-C1F32D4A4E9D}" destId="{E0CBDC7D-A4F1-435B-9EF1-A40122BF032B}" srcOrd="5" destOrd="0" presId="urn:microsoft.com/office/officeart/2005/8/layout/vProcess5"/>
    <dgm:cxn modelId="{78675B1C-4D60-49CF-B63A-F80F7C690530}" type="presParOf" srcId="{119F7618-5EEA-4280-BED9-C1F32D4A4E9D}" destId="{0195975D-67A6-4B90-830E-2216F14E9554}" srcOrd="6" destOrd="0" presId="urn:microsoft.com/office/officeart/2005/8/layout/vProcess5"/>
    <dgm:cxn modelId="{B0F0BA28-048A-4605-BDA6-42D3B7F16708}" type="presParOf" srcId="{119F7618-5EEA-4280-BED9-C1F32D4A4E9D}" destId="{1651CD54-4025-46C8-91B5-BBAE8BBE00CF}" srcOrd="7" destOrd="0" presId="urn:microsoft.com/office/officeart/2005/8/layout/vProcess5"/>
    <dgm:cxn modelId="{934714BE-6B15-4552-BE25-1072F6C0F702}" type="presParOf" srcId="{119F7618-5EEA-4280-BED9-C1F32D4A4E9D}" destId="{782AA6EB-DBCC-4E6F-BFE3-FCD8327B07BB}" srcOrd="8" destOrd="0" presId="urn:microsoft.com/office/officeart/2005/8/layout/vProcess5"/>
    <dgm:cxn modelId="{2A4C5CD1-D975-42AC-88E0-36A2AF586CE3}" type="presParOf" srcId="{119F7618-5EEA-4280-BED9-C1F32D4A4E9D}" destId="{CE5B999F-A2D5-4644-A358-7AF9E488BC3D}" srcOrd="9" destOrd="0" presId="urn:microsoft.com/office/officeart/2005/8/layout/vProcess5"/>
    <dgm:cxn modelId="{93DF3330-5924-4452-BBA2-DFFD5C815ED5}" type="presParOf" srcId="{119F7618-5EEA-4280-BED9-C1F32D4A4E9D}" destId="{7A488661-4930-4077-8D24-CC418A3DED68}" srcOrd="10" destOrd="0" presId="urn:microsoft.com/office/officeart/2005/8/layout/vProcess5"/>
    <dgm:cxn modelId="{A43A1923-415B-49BC-BF6A-CBFCBEB1213F}" type="presParOf" srcId="{119F7618-5EEA-4280-BED9-C1F32D4A4E9D}" destId="{B766FB09-9BA3-4773-8B3D-97808EE02DEA}"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A06514-FFB1-43EA-ABA5-43703382D595}"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DB8AD9FC-FF34-43A0-945D-A2776B6A34BD}">
      <dgm:prSet/>
      <dgm:spPr/>
      <dgm:t>
        <a:bodyPr/>
        <a:lstStyle/>
        <a:p>
          <a:r>
            <a:rPr lang="en-US" dirty="0"/>
            <a:t>Abstinence</a:t>
          </a:r>
        </a:p>
        <a:p>
          <a:r>
            <a:rPr lang="en-US" dirty="0"/>
            <a:t> (not having sex)</a:t>
          </a:r>
        </a:p>
      </dgm:t>
    </dgm:pt>
    <dgm:pt modelId="{D57CF2C1-6E59-43F1-A13A-B6FDE96C5442}" type="parTrans" cxnId="{592B19A2-1490-4F84-99CB-5B3437EB3169}">
      <dgm:prSet/>
      <dgm:spPr/>
      <dgm:t>
        <a:bodyPr/>
        <a:lstStyle/>
        <a:p>
          <a:endParaRPr lang="en-US"/>
        </a:p>
      </dgm:t>
    </dgm:pt>
    <dgm:pt modelId="{CF0144E0-C6C9-43DD-A211-7B10779C7FAF}" type="sibTrans" cxnId="{592B19A2-1490-4F84-99CB-5B3437EB3169}">
      <dgm:prSet/>
      <dgm:spPr/>
      <dgm:t>
        <a:bodyPr/>
        <a:lstStyle/>
        <a:p>
          <a:endParaRPr lang="en-US"/>
        </a:p>
      </dgm:t>
    </dgm:pt>
    <dgm:pt modelId="{B6F43AD9-61CA-4DEA-B6BF-508381526A51}">
      <dgm:prSet/>
      <dgm:spPr/>
      <dgm:t>
        <a:bodyPr/>
        <a:lstStyle/>
        <a:p>
          <a:r>
            <a:rPr lang="en-US"/>
            <a:t>Choose sexual activities with little to no risk</a:t>
          </a:r>
        </a:p>
      </dgm:t>
    </dgm:pt>
    <dgm:pt modelId="{5C15D51C-6CF0-482F-9B25-6861FF3FC8CF}" type="parTrans" cxnId="{6AE90EC0-B518-4C5C-8F82-268D319CAEA2}">
      <dgm:prSet/>
      <dgm:spPr/>
      <dgm:t>
        <a:bodyPr/>
        <a:lstStyle/>
        <a:p>
          <a:endParaRPr lang="en-US"/>
        </a:p>
      </dgm:t>
    </dgm:pt>
    <dgm:pt modelId="{C0C5EDC0-C925-43B0-A5FB-9DA3EC19A5DD}" type="sibTrans" cxnId="{6AE90EC0-B518-4C5C-8F82-268D319CAEA2}">
      <dgm:prSet/>
      <dgm:spPr/>
      <dgm:t>
        <a:bodyPr/>
        <a:lstStyle/>
        <a:p>
          <a:endParaRPr lang="en-US"/>
        </a:p>
      </dgm:t>
    </dgm:pt>
    <dgm:pt modelId="{6CC5A802-88D1-4847-B5D8-5EDC2430AE74}">
      <dgm:prSet/>
      <dgm:spPr/>
      <dgm:t>
        <a:bodyPr/>
        <a:lstStyle/>
        <a:p>
          <a:r>
            <a:rPr lang="en-US"/>
            <a:t>Limiting your number of sexual partners</a:t>
          </a:r>
        </a:p>
      </dgm:t>
    </dgm:pt>
    <dgm:pt modelId="{F8496CDC-D32C-4FE2-A558-B24635A79F59}" type="parTrans" cxnId="{A64ECCC5-C3C1-4DF4-A97C-CA2EBBED1693}">
      <dgm:prSet/>
      <dgm:spPr/>
      <dgm:t>
        <a:bodyPr/>
        <a:lstStyle/>
        <a:p>
          <a:endParaRPr lang="en-US"/>
        </a:p>
      </dgm:t>
    </dgm:pt>
    <dgm:pt modelId="{00DDEB12-7641-4B9E-BB72-3DA1CDA46EE6}" type="sibTrans" cxnId="{A64ECCC5-C3C1-4DF4-A97C-CA2EBBED1693}">
      <dgm:prSet/>
      <dgm:spPr/>
      <dgm:t>
        <a:bodyPr/>
        <a:lstStyle/>
        <a:p>
          <a:endParaRPr lang="en-US"/>
        </a:p>
      </dgm:t>
    </dgm:pt>
    <dgm:pt modelId="{FF116B45-3D8F-471C-8A11-4FA8F6C3B17C}">
      <dgm:prSet/>
      <dgm:spPr/>
      <dgm:t>
        <a:bodyPr/>
        <a:lstStyle/>
        <a:p>
          <a:r>
            <a:rPr lang="en-US"/>
            <a:t>Never sharing needles or injection equipment </a:t>
          </a:r>
        </a:p>
      </dgm:t>
    </dgm:pt>
    <dgm:pt modelId="{565C76AD-F4EB-4A18-B403-BC561661B314}" type="parTrans" cxnId="{411D9264-522D-43B0-BB7E-E40CDB10870E}">
      <dgm:prSet/>
      <dgm:spPr/>
      <dgm:t>
        <a:bodyPr/>
        <a:lstStyle/>
        <a:p>
          <a:endParaRPr lang="en-US"/>
        </a:p>
      </dgm:t>
    </dgm:pt>
    <dgm:pt modelId="{7927B2C5-4C22-438E-AEE7-2ABEA69CDE33}" type="sibTrans" cxnId="{411D9264-522D-43B0-BB7E-E40CDB10870E}">
      <dgm:prSet/>
      <dgm:spPr/>
      <dgm:t>
        <a:bodyPr/>
        <a:lstStyle/>
        <a:p>
          <a:endParaRPr lang="en-US"/>
        </a:p>
      </dgm:t>
    </dgm:pt>
    <dgm:pt modelId="{82245567-D028-4148-94C2-716EA8022183}">
      <dgm:prSet/>
      <dgm:spPr/>
      <dgm:t>
        <a:bodyPr/>
        <a:lstStyle/>
        <a:p>
          <a:r>
            <a:rPr lang="en-US" dirty="0"/>
            <a:t>Using condoms the right way every time you have sex</a:t>
          </a:r>
        </a:p>
      </dgm:t>
    </dgm:pt>
    <dgm:pt modelId="{0F6F46AB-3A48-4AF0-9A55-EF03645FB31A}" type="parTrans" cxnId="{DA40F2DC-A16B-4845-89F0-C9C40C78D745}">
      <dgm:prSet/>
      <dgm:spPr/>
      <dgm:t>
        <a:bodyPr/>
        <a:lstStyle/>
        <a:p>
          <a:endParaRPr lang="en-US"/>
        </a:p>
      </dgm:t>
    </dgm:pt>
    <dgm:pt modelId="{23AE7D1C-1266-48F3-A6A2-59DC2A813315}" type="sibTrans" cxnId="{DA40F2DC-A16B-4845-89F0-C9C40C78D745}">
      <dgm:prSet/>
      <dgm:spPr/>
      <dgm:t>
        <a:bodyPr/>
        <a:lstStyle/>
        <a:p>
          <a:endParaRPr lang="en-US"/>
        </a:p>
      </dgm:t>
    </dgm:pt>
    <dgm:pt modelId="{8793C631-4444-43B2-87A5-86D024F54410}">
      <dgm:prSet/>
      <dgm:spPr/>
      <dgm:t>
        <a:bodyPr/>
        <a:lstStyle/>
        <a:p>
          <a:pPr algn="ctr"/>
          <a:r>
            <a:rPr lang="en-US" dirty="0"/>
            <a:t>HIV prevention medicines </a:t>
          </a:r>
        </a:p>
      </dgm:t>
    </dgm:pt>
    <dgm:pt modelId="{BAE4F7F5-5100-4AC0-9D9C-7AE0068D501A}" type="parTrans" cxnId="{BF47B692-1E66-4E61-AAE5-ED608C227E02}">
      <dgm:prSet/>
      <dgm:spPr/>
      <dgm:t>
        <a:bodyPr/>
        <a:lstStyle/>
        <a:p>
          <a:endParaRPr lang="en-US"/>
        </a:p>
      </dgm:t>
    </dgm:pt>
    <dgm:pt modelId="{3BF956B8-8535-4AE9-8E07-4D5DF458FE78}" type="sibTrans" cxnId="{BF47B692-1E66-4E61-AAE5-ED608C227E02}">
      <dgm:prSet/>
      <dgm:spPr/>
      <dgm:t>
        <a:bodyPr/>
        <a:lstStyle/>
        <a:p>
          <a:endParaRPr lang="en-US"/>
        </a:p>
      </dgm:t>
    </dgm:pt>
    <dgm:pt modelId="{474BB22A-A705-4A4E-B424-9E1EDCB82D39}">
      <dgm:prSet/>
      <dgm:spPr/>
      <dgm:t>
        <a:bodyPr/>
        <a:lstStyle/>
        <a:p>
          <a:pPr algn="ctr"/>
          <a:r>
            <a:rPr lang="en-US" baseline="0" dirty="0"/>
            <a:t>Pre-exposure prophylaxis (</a:t>
          </a:r>
          <a:r>
            <a:rPr lang="en-US" baseline="0" dirty="0" err="1"/>
            <a:t>PrEP</a:t>
          </a:r>
          <a:r>
            <a:rPr lang="en-US" baseline="0" dirty="0"/>
            <a:t>)</a:t>
          </a:r>
          <a:endParaRPr lang="en-US" dirty="0"/>
        </a:p>
      </dgm:t>
    </dgm:pt>
    <dgm:pt modelId="{22EAD3AE-D634-4636-BFE6-7B7F7589BAE9}" type="parTrans" cxnId="{F7E4120B-07C2-4245-885F-147B7061D089}">
      <dgm:prSet/>
      <dgm:spPr/>
      <dgm:t>
        <a:bodyPr/>
        <a:lstStyle/>
        <a:p>
          <a:endParaRPr lang="en-US"/>
        </a:p>
      </dgm:t>
    </dgm:pt>
    <dgm:pt modelId="{6456C5ED-194B-4B3F-AB68-CDFB5EE0DD3F}" type="sibTrans" cxnId="{F7E4120B-07C2-4245-885F-147B7061D089}">
      <dgm:prSet/>
      <dgm:spPr/>
      <dgm:t>
        <a:bodyPr/>
        <a:lstStyle/>
        <a:p>
          <a:endParaRPr lang="en-US"/>
        </a:p>
      </dgm:t>
    </dgm:pt>
    <dgm:pt modelId="{2B34486F-49EC-4886-A13B-01703A036207}">
      <dgm:prSet/>
      <dgm:spPr/>
      <dgm:t>
        <a:bodyPr/>
        <a:lstStyle/>
        <a:p>
          <a:pPr algn="ctr"/>
          <a:r>
            <a:rPr lang="en-US" baseline="0" dirty="0"/>
            <a:t>Post-exposure prophylaxis (PEP)</a:t>
          </a:r>
          <a:endParaRPr lang="en-US" dirty="0"/>
        </a:p>
      </dgm:t>
    </dgm:pt>
    <dgm:pt modelId="{DE60E3E4-945C-4E14-B0BB-9BEDFC47D600}" type="parTrans" cxnId="{D942C3A4-6EA0-435E-9336-975C1946831C}">
      <dgm:prSet/>
      <dgm:spPr/>
      <dgm:t>
        <a:bodyPr/>
        <a:lstStyle/>
        <a:p>
          <a:endParaRPr lang="en-US"/>
        </a:p>
      </dgm:t>
    </dgm:pt>
    <dgm:pt modelId="{93CBD821-1393-4033-B337-7A7C2C1DCE78}" type="sibTrans" cxnId="{D942C3A4-6EA0-435E-9336-975C1946831C}">
      <dgm:prSet/>
      <dgm:spPr/>
      <dgm:t>
        <a:bodyPr/>
        <a:lstStyle/>
        <a:p>
          <a:endParaRPr lang="en-US"/>
        </a:p>
      </dgm:t>
    </dgm:pt>
    <dgm:pt modelId="{B95A33A4-AD78-4693-A3FF-67E81FFEAC21}" type="pres">
      <dgm:prSet presAssocID="{5CA06514-FFB1-43EA-ABA5-43703382D595}" presName="diagram" presStyleCnt="0">
        <dgm:presLayoutVars>
          <dgm:dir/>
          <dgm:resizeHandles val="exact"/>
        </dgm:presLayoutVars>
      </dgm:prSet>
      <dgm:spPr/>
    </dgm:pt>
    <dgm:pt modelId="{D8E700CC-796B-4851-97AD-3C1B04386492}" type="pres">
      <dgm:prSet presAssocID="{DB8AD9FC-FF34-43A0-945D-A2776B6A34BD}" presName="node" presStyleLbl="node1" presStyleIdx="0" presStyleCnt="6">
        <dgm:presLayoutVars>
          <dgm:bulletEnabled val="1"/>
        </dgm:presLayoutVars>
      </dgm:prSet>
      <dgm:spPr/>
    </dgm:pt>
    <dgm:pt modelId="{40B60539-9DBA-4E7D-B449-1846202F3ACE}" type="pres">
      <dgm:prSet presAssocID="{CF0144E0-C6C9-43DD-A211-7B10779C7FAF}" presName="sibTrans" presStyleCnt="0"/>
      <dgm:spPr/>
    </dgm:pt>
    <dgm:pt modelId="{647FAC3D-F214-4E2C-837C-C249F9FB9B77}" type="pres">
      <dgm:prSet presAssocID="{B6F43AD9-61CA-4DEA-B6BF-508381526A51}" presName="node" presStyleLbl="node1" presStyleIdx="1" presStyleCnt="6">
        <dgm:presLayoutVars>
          <dgm:bulletEnabled val="1"/>
        </dgm:presLayoutVars>
      </dgm:prSet>
      <dgm:spPr/>
    </dgm:pt>
    <dgm:pt modelId="{ED05E948-DD33-4F19-B746-9AD34378FDDE}" type="pres">
      <dgm:prSet presAssocID="{C0C5EDC0-C925-43B0-A5FB-9DA3EC19A5DD}" presName="sibTrans" presStyleCnt="0"/>
      <dgm:spPr/>
    </dgm:pt>
    <dgm:pt modelId="{C1AB86BC-8002-454F-ABF0-083F35DA86F1}" type="pres">
      <dgm:prSet presAssocID="{6CC5A802-88D1-4847-B5D8-5EDC2430AE74}" presName="node" presStyleLbl="node1" presStyleIdx="2" presStyleCnt="6">
        <dgm:presLayoutVars>
          <dgm:bulletEnabled val="1"/>
        </dgm:presLayoutVars>
      </dgm:prSet>
      <dgm:spPr/>
    </dgm:pt>
    <dgm:pt modelId="{4383C4EF-1361-405B-A561-3F41176C6863}" type="pres">
      <dgm:prSet presAssocID="{00DDEB12-7641-4B9E-BB72-3DA1CDA46EE6}" presName="sibTrans" presStyleCnt="0"/>
      <dgm:spPr/>
    </dgm:pt>
    <dgm:pt modelId="{931415A2-EF88-461A-89B6-F3E943E51589}" type="pres">
      <dgm:prSet presAssocID="{FF116B45-3D8F-471C-8A11-4FA8F6C3B17C}" presName="node" presStyleLbl="node1" presStyleIdx="3" presStyleCnt="6">
        <dgm:presLayoutVars>
          <dgm:bulletEnabled val="1"/>
        </dgm:presLayoutVars>
      </dgm:prSet>
      <dgm:spPr/>
    </dgm:pt>
    <dgm:pt modelId="{3F344029-1AC1-4271-838E-5D3E16040524}" type="pres">
      <dgm:prSet presAssocID="{7927B2C5-4C22-438E-AEE7-2ABEA69CDE33}" presName="sibTrans" presStyleCnt="0"/>
      <dgm:spPr/>
    </dgm:pt>
    <dgm:pt modelId="{FB2A1A73-2188-4073-88EA-3CFC9C14712D}" type="pres">
      <dgm:prSet presAssocID="{82245567-D028-4148-94C2-716EA8022183}" presName="node" presStyleLbl="node1" presStyleIdx="4" presStyleCnt="6">
        <dgm:presLayoutVars>
          <dgm:bulletEnabled val="1"/>
        </dgm:presLayoutVars>
      </dgm:prSet>
      <dgm:spPr/>
    </dgm:pt>
    <dgm:pt modelId="{D4C5C970-AA05-486E-B54F-78F88E745AFA}" type="pres">
      <dgm:prSet presAssocID="{23AE7D1C-1266-48F3-A6A2-59DC2A813315}" presName="sibTrans" presStyleCnt="0"/>
      <dgm:spPr/>
    </dgm:pt>
    <dgm:pt modelId="{E6576454-2031-4004-AAFD-FAE7E180DD6E}" type="pres">
      <dgm:prSet presAssocID="{8793C631-4444-43B2-87A5-86D024F54410}" presName="node" presStyleLbl="node1" presStyleIdx="5" presStyleCnt="6">
        <dgm:presLayoutVars>
          <dgm:bulletEnabled val="1"/>
        </dgm:presLayoutVars>
      </dgm:prSet>
      <dgm:spPr/>
    </dgm:pt>
  </dgm:ptLst>
  <dgm:cxnLst>
    <dgm:cxn modelId="{F7E4120B-07C2-4245-885F-147B7061D089}" srcId="{8793C631-4444-43B2-87A5-86D024F54410}" destId="{474BB22A-A705-4A4E-B424-9E1EDCB82D39}" srcOrd="0" destOrd="0" parTransId="{22EAD3AE-D634-4636-BFE6-7B7F7589BAE9}" sibTransId="{6456C5ED-194B-4B3F-AB68-CDFB5EE0DD3F}"/>
    <dgm:cxn modelId="{D210D914-953E-4A12-BD86-6B6CF8057917}" type="presOf" srcId="{5CA06514-FFB1-43EA-ABA5-43703382D595}" destId="{B95A33A4-AD78-4693-A3FF-67E81FFEAC21}" srcOrd="0" destOrd="0" presId="urn:microsoft.com/office/officeart/2005/8/layout/default"/>
    <dgm:cxn modelId="{BBBC242C-27FD-4BDC-9305-00E3492947F2}" type="presOf" srcId="{82245567-D028-4148-94C2-716EA8022183}" destId="{FB2A1A73-2188-4073-88EA-3CFC9C14712D}" srcOrd="0" destOrd="0" presId="urn:microsoft.com/office/officeart/2005/8/layout/default"/>
    <dgm:cxn modelId="{F2AD362F-B549-4A07-9D30-826435BE52FC}" type="presOf" srcId="{474BB22A-A705-4A4E-B424-9E1EDCB82D39}" destId="{E6576454-2031-4004-AAFD-FAE7E180DD6E}" srcOrd="0" destOrd="1" presId="urn:microsoft.com/office/officeart/2005/8/layout/default"/>
    <dgm:cxn modelId="{51AD4D3A-1A75-46BD-BF71-1789D28A572E}" type="presOf" srcId="{FF116B45-3D8F-471C-8A11-4FA8F6C3B17C}" destId="{931415A2-EF88-461A-89B6-F3E943E51589}" srcOrd="0" destOrd="0" presId="urn:microsoft.com/office/officeart/2005/8/layout/default"/>
    <dgm:cxn modelId="{411D9264-522D-43B0-BB7E-E40CDB10870E}" srcId="{5CA06514-FFB1-43EA-ABA5-43703382D595}" destId="{FF116B45-3D8F-471C-8A11-4FA8F6C3B17C}" srcOrd="3" destOrd="0" parTransId="{565C76AD-F4EB-4A18-B403-BC561661B314}" sibTransId="{7927B2C5-4C22-438E-AEE7-2ABEA69CDE33}"/>
    <dgm:cxn modelId="{5AA2B966-F928-4BBB-B7A7-E212F0BEAE58}" type="presOf" srcId="{6CC5A802-88D1-4847-B5D8-5EDC2430AE74}" destId="{C1AB86BC-8002-454F-ABF0-083F35DA86F1}" srcOrd="0" destOrd="0" presId="urn:microsoft.com/office/officeart/2005/8/layout/default"/>
    <dgm:cxn modelId="{BF47B692-1E66-4E61-AAE5-ED608C227E02}" srcId="{5CA06514-FFB1-43EA-ABA5-43703382D595}" destId="{8793C631-4444-43B2-87A5-86D024F54410}" srcOrd="5" destOrd="0" parTransId="{BAE4F7F5-5100-4AC0-9D9C-7AE0068D501A}" sibTransId="{3BF956B8-8535-4AE9-8E07-4D5DF458FE78}"/>
    <dgm:cxn modelId="{5EB03899-AD8A-479C-AA16-2FB52344EA83}" type="presOf" srcId="{B6F43AD9-61CA-4DEA-B6BF-508381526A51}" destId="{647FAC3D-F214-4E2C-837C-C249F9FB9B77}" srcOrd="0" destOrd="0" presId="urn:microsoft.com/office/officeart/2005/8/layout/default"/>
    <dgm:cxn modelId="{8063BE9E-DECA-4D6B-8CF9-0092F41897C7}" type="presOf" srcId="{2B34486F-49EC-4886-A13B-01703A036207}" destId="{E6576454-2031-4004-AAFD-FAE7E180DD6E}" srcOrd="0" destOrd="2" presId="urn:microsoft.com/office/officeart/2005/8/layout/default"/>
    <dgm:cxn modelId="{592B19A2-1490-4F84-99CB-5B3437EB3169}" srcId="{5CA06514-FFB1-43EA-ABA5-43703382D595}" destId="{DB8AD9FC-FF34-43A0-945D-A2776B6A34BD}" srcOrd="0" destOrd="0" parTransId="{D57CF2C1-6E59-43F1-A13A-B6FDE96C5442}" sibTransId="{CF0144E0-C6C9-43DD-A211-7B10779C7FAF}"/>
    <dgm:cxn modelId="{D942C3A4-6EA0-435E-9336-975C1946831C}" srcId="{8793C631-4444-43B2-87A5-86D024F54410}" destId="{2B34486F-49EC-4886-A13B-01703A036207}" srcOrd="1" destOrd="0" parTransId="{DE60E3E4-945C-4E14-B0BB-9BEDFC47D600}" sibTransId="{93CBD821-1393-4033-B337-7A7C2C1DCE78}"/>
    <dgm:cxn modelId="{7F2FDDB5-8A00-4858-A08B-1ADF20CE4502}" type="presOf" srcId="{8793C631-4444-43B2-87A5-86D024F54410}" destId="{E6576454-2031-4004-AAFD-FAE7E180DD6E}" srcOrd="0" destOrd="0" presId="urn:microsoft.com/office/officeart/2005/8/layout/default"/>
    <dgm:cxn modelId="{6AE90EC0-B518-4C5C-8F82-268D319CAEA2}" srcId="{5CA06514-FFB1-43EA-ABA5-43703382D595}" destId="{B6F43AD9-61CA-4DEA-B6BF-508381526A51}" srcOrd="1" destOrd="0" parTransId="{5C15D51C-6CF0-482F-9B25-6861FF3FC8CF}" sibTransId="{C0C5EDC0-C925-43B0-A5FB-9DA3EC19A5DD}"/>
    <dgm:cxn modelId="{A64ECCC5-C3C1-4DF4-A97C-CA2EBBED1693}" srcId="{5CA06514-FFB1-43EA-ABA5-43703382D595}" destId="{6CC5A802-88D1-4847-B5D8-5EDC2430AE74}" srcOrd="2" destOrd="0" parTransId="{F8496CDC-D32C-4FE2-A558-B24635A79F59}" sibTransId="{00DDEB12-7641-4B9E-BB72-3DA1CDA46EE6}"/>
    <dgm:cxn modelId="{B0632BCE-BECD-4D31-B6E6-E2BAEE303717}" type="presOf" srcId="{DB8AD9FC-FF34-43A0-945D-A2776B6A34BD}" destId="{D8E700CC-796B-4851-97AD-3C1B04386492}" srcOrd="0" destOrd="0" presId="urn:microsoft.com/office/officeart/2005/8/layout/default"/>
    <dgm:cxn modelId="{DA40F2DC-A16B-4845-89F0-C9C40C78D745}" srcId="{5CA06514-FFB1-43EA-ABA5-43703382D595}" destId="{82245567-D028-4148-94C2-716EA8022183}" srcOrd="4" destOrd="0" parTransId="{0F6F46AB-3A48-4AF0-9A55-EF03645FB31A}" sibTransId="{23AE7D1C-1266-48F3-A6A2-59DC2A813315}"/>
    <dgm:cxn modelId="{B80B375A-03B1-472A-A3C6-7ADD0CC5962C}" type="presParOf" srcId="{B95A33A4-AD78-4693-A3FF-67E81FFEAC21}" destId="{D8E700CC-796B-4851-97AD-3C1B04386492}" srcOrd="0" destOrd="0" presId="urn:microsoft.com/office/officeart/2005/8/layout/default"/>
    <dgm:cxn modelId="{226D4C01-7886-4F1F-86EF-24AA2E7FFB14}" type="presParOf" srcId="{B95A33A4-AD78-4693-A3FF-67E81FFEAC21}" destId="{40B60539-9DBA-4E7D-B449-1846202F3ACE}" srcOrd="1" destOrd="0" presId="urn:microsoft.com/office/officeart/2005/8/layout/default"/>
    <dgm:cxn modelId="{67B9987D-245D-40ED-8964-9BDACACFA07A}" type="presParOf" srcId="{B95A33A4-AD78-4693-A3FF-67E81FFEAC21}" destId="{647FAC3D-F214-4E2C-837C-C249F9FB9B77}" srcOrd="2" destOrd="0" presId="urn:microsoft.com/office/officeart/2005/8/layout/default"/>
    <dgm:cxn modelId="{CBDDDC4A-B5B4-4066-9319-AE771DFC77E5}" type="presParOf" srcId="{B95A33A4-AD78-4693-A3FF-67E81FFEAC21}" destId="{ED05E948-DD33-4F19-B746-9AD34378FDDE}" srcOrd="3" destOrd="0" presId="urn:microsoft.com/office/officeart/2005/8/layout/default"/>
    <dgm:cxn modelId="{D32396D5-999E-4DEB-97DD-DA678EDC3C75}" type="presParOf" srcId="{B95A33A4-AD78-4693-A3FF-67E81FFEAC21}" destId="{C1AB86BC-8002-454F-ABF0-083F35DA86F1}" srcOrd="4" destOrd="0" presId="urn:microsoft.com/office/officeart/2005/8/layout/default"/>
    <dgm:cxn modelId="{B52B6F02-2A1D-4FAD-BDC8-CB17D8F496A2}" type="presParOf" srcId="{B95A33A4-AD78-4693-A3FF-67E81FFEAC21}" destId="{4383C4EF-1361-405B-A561-3F41176C6863}" srcOrd="5" destOrd="0" presId="urn:microsoft.com/office/officeart/2005/8/layout/default"/>
    <dgm:cxn modelId="{7CC7547F-A0B2-443B-ABC3-B811468A3756}" type="presParOf" srcId="{B95A33A4-AD78-4693-A3FF-67E81FFEAC21}" destId="{931415A2-EF88-461A-89B6-F3E943E51589}" srcOrd="6" destOrd="0" presId="urn:microsoft.com/office/officeart/2005/8/layout/default"/>
    <dgm:cxn modelId="{EF5B39DC-25E3-41F8-B2DE-48A7AC9B763F}" type="presParOf" srcId="{B95A33A4-AD78-4693-A3FF-67E81FFEAC21}" destId="{3F344029-1AC1-4271-838E-5D3E16040524}" srcOrd="7" destOrd="0" presId="urn:microsoft.com/office/officeart/2005/8/layout/default"/>
    <dgm:cxn modelId="{9E7D5B74-D770-49C0-A062-BD183206B28C}" type="presParOf" srcId="{B95A33A4-AD78-4693-A3FF-67E81FFEAC21}" destId="{FB2A1A73-2188-4073-88EA-3CFC9C14712D}" srcOrd="8" destOrd="0" presId="urn:microsoft.com/office/officeart/2005/8/layout/default"/>
    <dgm:cxn modelId="{D5B29D2B-3208-4C92-9C33-7ED8B1F658F6}" type="presParOf" srcId="{B95A33A4-AD78-4693-A3FF-67E81FFEAC21}" destId="{D4C5C970-AA05-486E-B54F-78F88E745AFA}" srcOrd="9" destOrd="0" presId="urn:microsoft.com/office/officeart/2005/8/layout/default"/>
    <dgm:cxn modelId="{825E0E95-6E82-4523-8276-8CBB9A86FDAB}" type="presParOf" srcId="{B95A33A4-AD78-4693-A3FF-67E81FFEAC21}" destId="{E6576454-2031-4004-AAFD-FAE7E180DD6E}"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B721200-0387-4C95-AC67-0C4F04C2CFCB}" type="doc">
      <dgm:prSet loTypeId="urn:microsoft.com/office/officeart/2005/8/layout/hierarchy1" loCatId="hierarchy" qsTypeId="urn:microsoft.com/office/officeart/2005/8/quickstyle/simple4" qsCatId="simple" csTypeId="urn:microsoft.com/office/officeart/2005/8/colors/colorful2" csCatId="colorful"/>
      <dgm:spPr/>
      <dgm:t>
        <a:bodyPr/>
        <a:lstStyle/>
        <a:p>
          <a:endParaRPr lang="en-US"/>
        </a:p>
      </dgm:t>
    </dgm:pt>
    <dgm:pt modelId="{29404917-CD0E-49F7-B2B9-CCCBA8036C74}">
      <dgm:prSet/>
      <dgm:spPr/>
      <dgm:t>
        <a:bodyPr/>
        <a:lstStyle/>
        <a:p>
          <a:r>
            <a:rPr lang="en-US" dirty="0"/>
            <a:t>1. Accepts, for better or worse, that licit and illicit drug use is part of our world and chooses to work to minimize its harmful effects rather than simply ignore or condemn them.</a:t>
          </a:r>
        </a:p>
      </dgm:t>
    </dgm:pt>
    <dgm:pt modelId="{B15D1428-D6D5-41A9-A803-8348A30D7F94}" type="parTrans" cxnId="{5B04557E-E6B8-4703-BFB6-21E70EFA2A0A}">
      <dgm:prSet/>
      <dgm:spPr/>
      <dgm:t>
        <a:bodyPr/>
        <a:lstStyle/>
        <a:p>
          <a:endParaRPr lang="en-US"/>
        </a:p>
      </dgm:t>
    </dgm:pt>
    <dgm:pt modelId="{09C8BB85-A816-4514-A127-45ECA6CEA5F0}" type="sibTrans" cxnId="{5B04557E-E6B8-4703-BFB6-21E70EFA2A0A}">
      <dgm:prSet/>
      <dgm:spPr/>
      <dgm:t>
        <a:bodyPr/>
        <a:lstStyle/>
        <a:p>
          <a:endParaRPr lang="en-US"/>
        </a:p>
      </dgm:t>
    </dgm:pt>
    <dgm:pt modelId="{F4561196-7BB2-4E25-9681-5C53CB714E5B}">
      <dgm:prSet/>
      <dgm:spPr/>
      <dgm:t>
        <a:bodyPr/>
        <a:lstStyle/>
        <a:p>
          <a:r>
            <a:rPr lang="en-US" dirty="0"/>
            <a:t>2. Understand drug use as a complex, multifaceted phenomenon that encompasses a continuum of behaviors from severe use to total abstinence and acknowledges that some ways of using drugs are clearly safer than others.</a:t>
          </a:r>
        </a:p>
      </dgm:t>
    </dgm:pt>
    <dgm:pt modelId="{7116BD43-70D5-4A88-BDFE-F5489DB4A392}" type="parTrans" cxnId="{5CA3E318-AC6D-4662-9F9C-AF2DAFED4011}">
      <dgm:prSet/>
      <dgm:spPr/>
      <dgm:t>
        <a:bodyPr/>
        <a:lstStyle/>
        <a:p>
          <a:endParaRPr lang="en-US"/>
        </a:p>
      </dgm:t>
    </dgm:pt>
    <dgm:pt modelId="{7B37F470-72F2-481E-9E2B-33A023A38CE9}" type="sibTrans" cxnId="{5CA3E318-AC6D-4662-9F9C-AF2DAFED4011}">
      <dgm:prSet/>
      <dgm:spPr/>
      <dgm:t>
        <a:bodyPr/>
        <a:lstStyle/>
        <a:p>
          <a:endParaRPr lang="en-US"/>
        </a:p>
      </dgm:t>
    </dgm:pt>
    <dgm:pt modelId="{9BB349A3-09CD-4A1D-BB62-91311ADDB31B}" type="pres">
      <dgm:prSet presAssocID="{1B721200-0387-4C95-AC67-0C4F04C2CFCB}" presName="hierChild1" presStyleCnt="0">
        <dgm:presLayoutVars>
          <dgm:chPref val="1"/>
          <dgm:dir/>
          <dgm:animOne val="branch"/>
          <dgm:animLvl val="lvl"/>
          <dgm:resizeHandles/>
        </dgm:presLayoutVars>
      </dgm:prSet>
      <dgm:spPr/>
    </dgm:pt>
    <dgm:pt modelId="{4EDBACCC-AC49-4D75-9348-FBA787FF6F15}" type="pres">
      <dgm:prSet presAssocID="{29404917-CD0E-49F7-B2B9-CCCBA8036C74}" presName="hierRoot1" presStyleCnt="0"/>
      <dgm:spPr/>
    </dgm:pt>
    <dgm:pt modelId="{0294C3F0-0ADA-4400-B208-B08AE41D6DA8}" type="pres">
      <dgm:prSet presAssocID="{29404917-CD0E-49F7-B2B9-CCCBA8036C74}" presName="composite" presStyleCnt="0"/>
      <dgm:spPr/>
    </dgm:pt>
    <dgm:pt modelId="{7A0DEE7D-7D5A-4399-9C7C-40E7ACA96BB9}" type="pres">
      <dgm:prSet presAssocID="{29404917-CD0E-49F7-B2B9-CCCBA8036C74}" presName="background" presStyleLbl="node0" presStyleIdx="0" presStyleCnt="2"/>
      <dgm:spPr/>
    </dgm:pt>
    <dgm:pt modelId="{976709C2-E5B2-4CB4-A8B5-2109DB69FBA9}" type="pres">
      <dgm:prSet presAssocID="{29404917-CD0E-49F7-B2B9-CCCBA8036C74}" presName="text" presStyleLbl="fgAcc0" presStyleIdx="0" presStyleCnt="2">
        <dgm:presLayoutVars>
          <dgm:chPref val="3"/>
        </dgm:presLayoutVars>
      </dgm:prSet>
      <dgm:spPr/>
    </dgm:pt>
    <dgm:pt modelId="{F5DF744F-23F2-4A38-AD0E-F6D7E1814AF4}" type="pres">
      <dgm:prSet presAssocID="{29404917-CD0E-49F7-B2B9-CCCBA8036C74}" presName="hierChild2" presStyleCnt="0"/>
      <dgm:spPr/>
    </dgm:pt>
    <dgm:pt modelId="{9D9C5664-03B7-4A2C-ABC9-F1C7E9C449F8}" type="pres">
      <dgm:prSet presAssocID="{F4561196-7BB2-4E25-9681-5C53CB714E5B}" presName="hierRoot1" presStyleCnt="0"/>
      <dgm:spPr/>
    </dgm:pt>
    <dgm:pt modelId="{79EC0486-2B91-448F-B95E-D0E323535835}" type="pres">
      <dgm:prSet presAssocID="{F4561196-7BB2-4E25-9681-5C53CB714E5B}" presName="composite" presStyleCnt="0"/>
      <dgm:spPr/>
    </dgm:pt>
    <dgm:pt modelId="{89B1EC46-CE75-4CA9-B9D6-7F2F760BE601}" type="pres">
      <dgm:prSet presAssocID="{F4561196-7BB2-4E25-9681-5C53CB714E5B}" presName="background" presStyleLbl="node0" presStyleIdx="1" presStyleCnt="2"/>
      <dgm:spPr/>
    </dgm:pt>
    <dgm:pt modelId="{0CD8FA56-FD25-4B05-9E04-0526A6F13F2B}" type="pres">
      <dgm:prSet presAssocID="{F4561196-7BB2-4E25-9681-5C53CB714E5B}" presName="text" presStyleLbl="fgAcc0" presStyleIdx="1" presStyleCnt="2">
        <dgm:presLayoutVars>
          <dgm:chPref val="3"/>
        </dgm:presLayoutVars>
      </dgm:prSet>
      <dgm:spPr/>
    </dgm:pt>
    <dgm:pt modelId="{3F515C7C-C9E4-4E76-9DDB-FABEB031152E}" type="pres">
      <dgm:prSet presAssocID="{F4561196-7BB2-4E25-9681-5C53CB714E5B}" presName="hierChild2" presStyleCnt="0"/>
      <dgm:spPr/>
    </dgm:pt>
  </dgm:ptLst>
  <dgm:cxnLst>
    <dgm:cxn modelId="{5CA3E318-AC6D-4662-9F9C-AF2DAFED4011}" srcId="{1B721200-0387-4C95-AC67-0C4F04C2CFCB}" destId="{F4561196-7BB2-4E25-9681-5C53CB714E5B}" srcOrd="1" destOrd="0" parTransId="{7116BD43-70D5-4A88-BDFE-F5489DB4A392}" sibTransId="{7B37F470-72F2-481E-9E2B-33A023A38CE9}"/>
    <dgm:cxn modelId="{5B04557E-E6B8-4703-BFB6-21E70EFA2A0A}" srcId="{1B721200-0387-4C95-AC67-0C4F04C2CFCB}" destId="{29404917-CD0E-49F7-B2B9-CCCBA8036C74}" srcOrd="0" destOrd="0" parTransId="{B15D1428-D6D5-41A9-A803-8348A30D7F94}" sibTransId="{09C8BB85-A816-4514-A127-45ECA6CEA5F0}"/>
    <dgm:cxn modelId="{AF539983-60EF-4DDA-B84D-A69CB3F23B54}" type="presOf" srcId="{1B721200-0387-4C95-AC67-0C4F04C2CFCB}" destId="{9BB349A3-09CD-4A1D-BB62-91311ADDB31B}" srcOrd="0" destOrd="0" presId="urn:microsoft.com/office/officeart/2005/8/layout/hierarchy1"/>
    <dgm:cxn modelId="{181BE9B6-FE9F-43C0-A0D9-92616B32F608}" type="presOf" srcId="{F4561196-7BB2-4E25-9681-5C53CB714E5B}" destId="{0CD8FA56-FD25-4B05-9E04-0526A6F13F2B}" srcOrd="0" destOrd="0" presId="urn:microsoft.com/office/officeart/2005/8/layout/hierarchy1"/>
    <dgm:cxn modelId="{1516D4B9-9EF2-495E-9EC5-55AF574DB865}" type="presOf" srcId="{29404917-CD0E-49F7-B2B9-CCCBA8036C74}" destId="{976709C2-E5B2-4CB4-A8B5-2109DB69FBA9}" srcOrd="0" destOrd="0" presId="urn:microsoft.com/office/officeart/2005/8/layout/hierarchy1"/>
    <dgm:cxn modelId="{335BEC70-5550-4AA0-90C4-FADA068E23D8}" type="presParOf" srcId="{9BB349A3-09CD-4A1D-BB62-91311ADDB31B}" destId="{4EDBACCC-AC49-4D75-9348-FBA787FF6F15}" srcOrd="0" destOrd="0" presId="urn:microsoft.com/office/officeart/2005/8/layout/hierarchy1"/>
    <dgm:cxn modelId="{EEAFBB7E-288E-47E6-9CFC-47FF82E66113}" type="presParOf" srcId="{4EDBACCC-AC49-4D75-9348-FBA787FF6F15}" destId="{0294C3F0-0ADA-4400-B208-B08AE41D6DA8}" srcOrd="0" destOrd="0" presId="urn:microsoft.com/office/officeart/2005/8/layout/hierarchy1"/>
    <dgm:cxn modelId="{A08650C5-E791-473C-96D8-DA83EE8E4320}" type="presParOf" srcId="{0294C3F0-0ADA-4400-B208-B08AE41D6DA8}" destId="{7A0DEE7D-7D5A-4399-9C7C-40E7ACA96BB9}" srcOrd="0" destOrd="0" presId="urn:microsoft.com/office/officeart/2005/8/layout/hierarchy1"/>
    <dgm:cxn modelId="{9F2D0E71-55B2-4CFC-84AF-BA417C992BEC}" type="presParOf" srcId="{0294C3F0-0ADA-4400-B208-B08AE41D6DA8}" destId="{976709C2-E5B2-4CB4-A8B5-2109DB69FBA9}" srcOrd="1" destOrd="0" presId="urn:microsoft.com/office/officeart/2005/8/layout/hierarchy1"/>
    <dgm:cxn modelId="{9A9FF109-9465-423F-97D8-E3BE381DA7AA}" type="presParOf" srcId="{4EDBACCC-AC49-4D75-9348-FBA787FF6F15}" destId="{F5DF744F-23F2-4A38-AD0E-F6D7E1814AF4}" srcOrd="1" destOrd="0" presId="urn:microsoft.com/office/officeart/2005/8/layout/hierarchy1"/>
    <dgm:cxn modelId="{AC04CD3D-6B07-4758-B525-F19F5EF94AD9}" type="presParOf" srcId="{9BB349A3-09CD-4A1D-BB62-91311ADDB31B}" destId="{9D9C5664-03B7-4A2C-ABC9-F1C7E9C449F8}" srcOrd="1" destOrd="0" presId="urn:microsoft.com/office/officeart/2005/8/layout/hierarchy1"/>
    <dgm:cxn modelId="{967BDF2D-1DA9-475F-9DDF-A6D6420FF574}" type="presParOf" srcId="{9D9C5664-03B7-4A2C-ABC9-F1C7E9C449F8}" destId="{79EC0486-2B91-448F-B95E-D0E323535835}" srcOrd="0" destOrd="0" presId="urn:microsoft.com/office/officeart/2005/8/layout/hierarchy1"/>
    <dgm:cxn modelId="{A3DC7F76-BA74-4C34-A992-6FC69E43880E}" type="presParOf" srcId="{79EC0486-2B91-448F-B95E-D0E323535835}" destId="{89B1EC46-CE75-4CA9-B9D6-7F2F760BE601}" srcOrd="0" destOrd="0" presId="urn:microsoft.com/office/officeart/2005/8/layout/hierarchy1"/>
    <dgm:cxn modelId="{2400CDDF-B3F8-4E07-ACAE-C860504CB41B}" type="presParOf" srcId="{79EC0486-2B91-448F-B95E-D0E323535835}" destId="{0CD8FA56-FD25-4B05-9E04-0526A6F13F2B}" srcOrd="1" destOrd="0" presId="urn:microsoft.com/office/officeart/2005/8/layout/hierarchy1"/>
    <dgm:cxn modelId="{7DE1F0E6-5D95-477A-9CA9-3DF06ED38D70}" type="presParOf" srcId="{9D9C5664-03B7-4A2C-ABC9-F1C7E9C449F8}" destId="{3F515C7C-C9E4-4E76-9DDB-FABEB031152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320CE10-AAE8-4FA3-95D9-A29260787FD1}" type="doc">
      <dgm:prSet loTypeId="urn:microsoft.com/office/officeart/2005/8/layout/hierarchy1" loCatId="hierarchy" qsTypeId="urn:microsoft.com/office/officeart/2005/8/quickstyle/simple4" qsCatId="simple" csTypeId="urn:microsoft.com/office/officeart/2005/8/colors/accent4_2" csCatId="accent4"/>
      <dgm:spPr/>
      <dgm:t>
        <a:bodyPr/>
        <a:lstStyle/>
        <a:p>
          <a:endParaRPr lang="en-US"/>
        </a:p>
      </dgm:t>
    </dgm:pt>
    <dgm:pt modelId="{BDDB25ED-2CC6-4D43-9C08-15EF17150FAA}">
      <dgm:prSet/>
      <dgm:spPr/>
      <dgm:t>
        <a:bodyPr/>
        <a:lstStyle/>
        <a:p>
          <a:r>
            <a:rPr lang="en-US" dirty="0"/>
            <a:t>3. Establishes quality of individual and community life and well-being, not necessarily cessation of all drug use – as the criteria for successful interventions and policies. </a:t>
          </a:r>
        </a:p>
      </dgm:t>
    </dgm:pt>
    <dgm:pt modelId="{1C886465-2844-45C3-8C61-E03D027AA3FB}" type="parTrans" cxnId="{040C44CF-388E-4A6A-AAAA-19DA8B2B09CB}">
      <dgm:prSet/>
      <dgm:spPr/>
      <dgm:t>
        <a:bodyPr/>
        <a:lstStyle/>
        <a:p>
          <a:endParaRPr lang="en-US"/>
        </a:p>
      </dgm:t>
    </dgm:pt>
    <dgm:pt modelId="{CA5C3162-684E-45EA-92FF-E247BE6A053A}" type="sibTrans" cxnId="{040C44CF-388E-4A6A-AAAA-19DA8B2B09CB}">
      <dgm:prSet/>
      <dgm:spPr/>
      <dgm:t>
        <a:bodyPr/>
        <a:lstStyle/>
        <a:p>
          <a:endParaRPr lang="en-US"/>
        </a:p>
      </dgm:t>
    </dgm:pt>
    <dgm:pt modelId="{1C54A035-F4DB-46DB-BA59-897A6E47B86F}">
      <dgm:prSet/>
      <dgm:spPr/>
      <dgm:t>
        <a:bodyPr/>
        <a:lstStyle/>
        <a:p>
          <a:r>
            <a:rPr lang="en-US" dirty="0"/>
            <a:t>4. Calls for the non-judgmental, non-coercive provision of services and resources to people who use drugs and the communities in which they live in order to assist them in reducing attendant harm.</a:t>
          </a:r>
        </a:p>
      </dgm:t>
    </dgm:pt>
    <dgm:pt modelId="{7B7C91FC-E8B6-496D-8D67-C26541D193A6}" type="parTrans" cxnId="{6F3B3DDD-F0C0-4B3D-A917-3862CDF86D9F}">
      <dgm:prSet/>
      <dgm:spPr/>
      <dgm:t>
        <a:bodyPr/>
        <a:lstStyle/>
        <a:p>
          <a:endParaRPr lang="en-US"/>
        </a:p>
      </dgm:t>
    </dgm:pt>
    <dgm:pt modelId="{8D0D7AFC-1704-4892-91BE-1C678FE29C00}" type="sibTrans" cxnId="{6F3B3DDD-F0C0-4B3D-A917-3862CDF86D9F}">
      <dgm:prSet/>
      <dgm:spPr/>
      <dgm:t>
        <a:bodyPr/>
        <a:lstStyle/>
        <a:p>
          <a:endParaRPr lang="en-US"/>
        </a:p>
      </dgm:t>
    </dgm:pt>
    <dgm:pt modelId="{CF9F4294-EC33-4DD6-A1FF-B41DE4A978D8}" type="pres">
      <dgm:prSet presAssocID="{0320CE10-AAE8-4FA3-95D9-A29260787FD1}" presName="hierChild1" presStyleCnt="0">
        <dgm:presLayoutVars>
          <dgm:chPref val="1"/>
          <dgm:dir/>
          <dgm:animOne val="branch"/>
          <dgm:animLvl val="lvl"/>
          <dgm:resizeHandles/>
        </dgm:presLayoutVars>
      </dgm:prSet>
      <dgm:spPr/>
    </dgm:pt>
    <dgm:pt modelId="{1F496DF2-16A4-4053-95D6-03A125729D87}" type="pres">
      <dgm:prSet presAssocID="{BDDB25ED-2CC6-4D43-9C08-15EF17150FAA}" presName="hierRoot1" presStyleCnt="0"/>
      <dgm:spPr/>
    </dgm:pt>
    <dgm:pt modelId="{A1201860-6B3A-460E-AC23-19969B35CD8E}" type="pres">
      <dgm:prSet presAssocID="{BDDB25ED-2CC6-4D43-9C08-15EF17150FAA}" presName="composite" presStyleCnt="0"/>
      <dgm:spPr/>
    </dgm:pt>
    <dgm:pt modelId="{5265918E-B7D8-4680-BECF-EDBE9D4AC767}" type="pres">
      <dgm:prSet presAssocID="{BDDB25ED-2CC6-4D43-9C08-15EF17150FAA}" presName="background" presStyleLbl="node0" presStyleIdx="0" presStyleCnt="2"/>
      <dgm:spPr/>
    </dgm:pt>
    <dgm:pt modelId="{D4DA364D-6CF1-4FC7-B61D-CCF4A597D493}" type="pres">
      <dgm:prSet presAssocID="{BDDB25ED-2CC6-4D43-9C08-15EF17150FAA}" presName="text" presStyleLbl="fgAcc0" presStyleIdx="0" presStyleCnt="2">
        <dgm:presLayoutVars>
          <dgm:chPref val="3"/>
        </dgm:presLayoutVars>
      </dgm:prSet>
      <dgm:spPr/>
    </dgm:pt>
    <dgm:pt modelId="{AD62D829-99F6-4E6A-8962-2AE893ADC6E4}" type="pres">
      <dgm:prSet presAssocID="{BDDB25ED-2CC6-4D43-9C08-15EF17150FAA}" presName="hierChild2" presStyleCnt="0"/>
      <dgm:spPr/>
    </dgm:pt>
    <dgm:pt modelId="{FFBF425B-6276-41DB-BBBE-9B5F73F429DD}" type="pres">
      <dgm:prSet presAssocID="{1C54A035-F4DB-46DB-BA59-897A6E47B86F}" presName="hierRoot1" presStyleCnt="0"/>
      <dgm:spPr/>
    </dgm:pt>
    <dgm:pt modelId="{477EEB66-DF4D-438E-A41D-35AFB8E18DE9}" type="pres">
      <dgm:prSet presAssocID="{1C54A035-F4DB-46DB-BA59-897A6E47B86F}" presName="composite" presStyleCnt="0"/>
      <dgm:spPr/>
    </dgm:pt>
    <dgm:pt modelId="{C8B598A1-BC9C-4542-A248-267D084E66C4}" type="pres">
      <dgm:prSet presAssocID="{1C54A035-F4DB-46DB-BA59-897A6E47B86F}" presName="background" presStyleLbl="node0" presStyleIdx="1" presStyleCnt="2"/>
      <dgm:spPr/>
    </dgm:pt>
    <dgm:pt modelId="{983BC324-DB20-4A4E-AD71-C879078B36CB}" type="pres">
      <dgm:prSet presAssocID="{1C54A035-F4DB-46DB-BA59-897A6E47B86F}" presName="text" presStyleLbl="fgAcc0" presStyleIdx="1" presStyleCnt="2">
        <dgm:presLayoutVars>
          <dgm:chPref val="3"/>
        </dgm:presLayoutVars>
      </dgm:prSet>
      <dgm:spPr/>
    </dgm:pt>
    <dgm:pt modelId="{5882DD37-0AC7-4D6B-BAA0-E5634D0A628B}" type="pres">
      <dgm:prSet presAssocID="{1C54A035-F4DB-46DB-BA59-897A6E47B86F}" presName="hierChild2" presStyleCnt="0"/>
      <dgm:spPr/>
    </dgm:pt>
  </dgm:ptLst>
  <dgm:cxnLst>
    <dgm:cxn modelId="{395B0F6E-2BE1-4A2D-B4EF-FCADF01FC430}" type="presOf" srcId="{0320CE10-AAE8-4FA3-95D9-A29260787FD1}" destId="{CF9F4294-EC33-4DD6-A1FF-B41DE4A978D8}" srcOrd="0" destOrd="0" presId="urn:microsoft.com/office/officeart/2005/8/layout/hierarchy1"/>
    <dgm:cxn modelId="{EDB8D5A3-BB8A-41CE-B96B-470D08F21F85}" type="presOf" srcId="{1C54A035-F4DB-46DB-BA59-897A6E47B86F}" destId="{983BC324-DB20-4A4E-AD71-C879078B36CB}" srcOrd="0" destOrd="0" presId="urn:microsoft.com/office/officeart/2005/8/layout/hierarchy1"/>
    <dgm:cxn modelId="{4139A5A6-0079-49DF-83FE-ABC341DDAEDA}" type="presOf" srcId="{BDDB25ED-2CC6-4D43-9C08-15EF17150FAA}" destId="{D4DA364D-6CF1-4FC7-B61D-CCF4A597D493}" srcOrd="0" destOrd="0" presId="urn:microsoft.com/office/officeart/2005/8/layout/hierarchy1"/>
    <dgm:cxn modelId="{040C44CF-388E-4A6A-AAAA-19DA8B2B09CB}" srcId="{0320CE10-AAE8-4FA3-95D9-A29260787FD1}" destId="{BDDB25ED-2CC6-4D43-9C08-15EF17150FAA}" srcOrd="0" destOrd="0" parTransId="{1C886465-2844-45C3-8C61-E03D027AA3FB}" sibTransId="{CA5C3162-684E-45EA-92FF-E247BE6A053A}"/>
    <dgm:cxn modelId="{6F3B3DDD-F0C0-4B3D-A917-3862CDF86D9F}" srcId="{0320CE10-AAE8-4FA3-95D9-A29260787FD1}" destId="{1C54A035-F4DB-46DB-BA59-897A6E47B86F}" srcOrd="1" destOrd="0" parTransId="{7B7C91FC-E8B6-496D-8D67-C26541D193A6}" sibTransId="{8D0D7AFC-1704-4892-91BE-1C678FE29C00}"/>
    <dgm:cxn modelId="{4D18E1FB-36B6-4374-9CEB-591503473F86}" type="presParOf" srcId="{CF9F4294-EC33-4DD6-A1FF-B41DE4A978D8}" destId="{1F496DF2-16A4-4053-95D6-03A125729D87}" srcOrd="0" destOrd="0" presId="urn:microsoft.com/office/officeart/2005/8/layout/hierarchy1"/>
    <dgm:cxn modelId="{9426AC65-3145-4812-A961-7ADC1FF86AF5}" type="presParOf" srcId="{1F496DF2-16A4-4053-95D6-03A125729D87}" destId="{A1201860-6B3A-460E-AC23-19969B35CD8E}" srcOrd="0" destOrd="0" presId="urn:microsoft.com/office/officeart/2005/8/layout/hierarchy1"/>
    <dgm:cxn modelId="{5ED9D2A9-D059-4561-8DC5-3D3B595575CF}" type="presParOf" srcId="{A1201860-6B3A-460E-AC23-19969B35CD8E}" destId="{5265918E-B7D8-4680-BECF-EDBE9D4AC767}" srcOrd="0" destOrd="0" presId="urn:microsoft.com/office/officeart/2005/8/layout/hierarchy1"/>
    <dgm:cxn modelId="{C7C6D8CC-6812-47A2-AB34-28A974063881}" type="presParOf" srcId="{A1201860-6B3A-460E-AC23-19969B35CD8E}" destId="{D4DA364D-6CF1-4FC7-B61D-CCF4A597D493}" srcOrd="1" destOrd="0" presId="urn:microsoft.com/office/officeart/2005/8/layout/hierarchy1"/>
    <dgm:cxn modelId="{3244F115-0926-4E92-92B6-34C81A781193}" type="presParOf" srcId="{1F496DF2-16A4-4053-95D6-03A125729D87}" destId="{AD62D829-99F6-4E6A-8962-2AE893ADC6E4}" srcOrd="1" destOrd="0" presId="urn:microsoft.com/office/officeart/2005/8/layout/hierarchy1"/>
    <dgm:cxn modelId="{0ED82FC1-4F7D-41C8-946A-846EF5478D13}" type="presParOf" srcId="{CF9F4294-EC33-4DD6-A1FF-B41DE4A978D8}" destId="{FFBF425B-6276-41DB-BBBE-9B5F73F429DD}" srcOrd="1" destOrd="0" presId="urn:microsoft.com/office/officeart/2005/8/layout/hierarchy1"/>
    <dgm:cxn modelId="{86E0EB3A-03BC-41D3-9679-C165DAA5333C}" type="presParOf" srcId="{FFBF425B-6276-41DB-BBBE-9B5F73F429DD}" destId="{477EEB66-DF4D-438E-A41D-35AFB8E18DE9}" srcOrd="0" destOrd="0" presId="urn:microsoft.com/office/officeart/2005/8/layout/hierarchy1"/>
    <dgm:cxn modelId="{A1940555-2597-4496-BD6B-8CE763078404}" type="presParOf" srcId="{477EEB66-DF4D-438E-A41D-35AFB8E18DE9}" destId="{C8B598A1-BC9C-4542-A248-267D084E66C4}" srcOrd="0" destOrd="0" presId="urn:microsoft.com/office/officeart/2005/8/layout/hierarchy1"/>
    <dgm:cxn modelId="{B5B94D3A-E14C-44A9-94FB-3E9032CC9260}" type="presParOf" srcId="{477EEB66-DF4D-438E-A41D-35AFB8E18DE9}" destId="{983BC324-DB20-4A4E-AD71-C879078B36CB}" srcOrd="1" destOrd="0" presId="urn:microsoft.com/office/officeart/2005/8/layout/hierarchy1"/>
    <dgm:cxn modelId="{82C20B31-F0A8-4FE8-8A8E-5153D9B79691}" type="presParOf" srcId="{FFBF425B-6276-41DB-BBBE-9B5F73F429DD}" destId="{5882DD37-0AC7-4D6B-BAA0-E5634D0A628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DA198E8-1143-4B6F-968E-EE37101C07ED}" type="doc">
      <dgm:prSet loTypeId="urn:microsoft.com/office/officeart/2005/8/layout/hierarchy1" loCatId="hierarchy" qsTypeId="urn:microsoft.com/office/officeart/2005/8/quickstyle/simple4" qsCatId="simple" csTypeId="urn:microsoft.com/office/officeart/2005/8/colors/accent0_3" csCatId="mainScheme"/>
      <dgm:spPr/>
      <dgm:t>
        <a:bodyPr/>
        <a:lstStyle/>
        <a:p>
          <a:endParaRPr lang="en-US"/>
        </a:p>
      </dgm:t>
    </dgm:pt>
    <dgm:pt modelId="{058947CC-68F7-44B1-94DA-54F5C84F6FF3}">
      <dgm:prSet/>
      <dgm:spPr/>
      <dgm:t>
        <a:bodyPr/>
        <a:lstStyle/>
        <a:p>
          <a:r>
            <a:rPr lang="en-US" b="0" i="0" dirty="0"/>
            <a:t>5. Ensures that people who use drugs and those with a history of drug use routinely have a real voice in the creation of programs and policies designed to serve them.</a:t>
          </a:r>
          <a:endParaRPr lang="en-US" dirty="0"/>
        </a:p>
      </dgm:t>
    </dgm:pt>
    <dgm:pt modelId="{D9D5F9D6-7ED2-4142-92EC-0E2BA43A6438}" type="parTrans" cxnId="{67CE0C73-11CC-41E1-842E-04D522779107}">
      <dgm:prSet/>
      <dgm:spPr/>
      <dgm:t>
        <a:bodyPr/>
        <a:lstStyle/>
        <a:p>
          <a:endParaRPr lang="en-US"/>
        </a:p>
      </dgm:t>
    </dgm:pt>
    <dgm:pt modelId="{87A43371-0514-4417-8454-1BBAEF5EB5B3}" type="sibTrans" cxnId="{67CE0C73-11CC-41E1-842E-04D522779107}">
      <dgm:prSet/>
      <dgm:spPr/>
      <dgm:t>
        <a:bodyPr/>
        <a:lstStyle/>
        <a:p>
          <a:endParaRPr lang="en-US"/>
        </a:p>
      </dgm:t>
    </dgm:pt>
    <dgm:pt modelId="{2CEC8C00-ED6B-4FDF-BDE5-A7EAD1F55644}">
      <dgm:prSet/>
      <dgm:spPr/>
      <dgm:t>
        <a:bodyPr/>
        <a:lstStyle/>
        <a:p>
          <a:r>
            <a:rPr lang="en-US" dirty="0"/>
            <a:t>6. </a:t>
          </a:r>
          <a:r>
            <a:rPr lang="en-US" b="0" i="0" dirty="0"/>
            <a:t>Affirms people who use drugs (PWUD) themselves as the primary agents of reducing the harms of their drug use and seeks to empower PWUD to share information and support each other in strategies which meet their actual conditions of use.</a:t>
          </a:r>
          <a:endParaRPr lang="en-US" dirty="0"/>
        </a:p>
      </dgm:t>
    </dgm:pt>
    <dgm:pt modelId="{31163DA0-73C7-473A-AA73-34504DCC31F4}" type="parTrans" cxnId="{A6AF25DE-F3BF-4C0C-8538-433D7206BCDD}">
      <dgm:prSet/>
      <dgm:spPr/>
      <dgm:t>
        <a:bodyPr/>
        <a:lstStyle/>
        <a:p>
          <a:endParaRPr lang="en-US"/>
        </a:p>
      </dgm:t>
    </dgm:pt>
    <dgm:pt modelId="{A2AD10EA-FE2D-4ACC-B713-DCFB2D470DAF}" type="sibTrans" cxnId="{A6AF25DE-F3BF-4C0C-8538-433D7206BCDD}">
      <dgm:prSet/>
      <dgm:spPr/>
      <dgm:t>
        <a:bodyPr/>
        <a:lstStyle/>
        <a:p>
          <a:endParaRPr lang="en-US"/>
        </a:p>
      </dgm:t>
    </dgm:pt>
    <dgm:pt modelId="{53DF6801-B3E1-4A04-B768-0239AC626529}" type="pres">
      <dgm:prSet presAssocID="{7DA198E8-1143-4B6F-968E-EE37101C07ED}" presName="hierChild1" presStyleCnt="0">
        <dgm:presLayoutVars>
          <dgm:chPref val="1"/>
          <dgm:dir/>
          <dgm:animOne val="branch"/>
          <dgm:animLvl val="lvl"/>
          <dgm:resizeHandles/>
        </dgm:presLayoutVars>
      </dgm:prSet>
      <dgm:spPr/>
    </dgm:pt>
    <dgm:pt modelId="{3F90088E-7FFE-4368-BDE2-C702480B2C6E}" type="pres">
      <dgm:prSet presAssocID="{058947CC-68F7-44B1-94DA-54F5C84F6FF3}" presName="hierRoot1" presStyleCnt="0"/>
      <dgm:spPr/>
    </dgm:pt>
    <dgm:pt modelId="{0268D6EC-65E1-4F58-A1D5-89183262CF62}" type="pres">
      <dgm:prSet presAssocID="{058947CC-68F7-44B1-94DA-54F5C84F6FF3}" presName="composite" presStyleCnt="0"/>
      <dgm:spPr/>
    </dgm:pt>
    <dgm:pt modelId="{CAACDFB9-DBDF-400D-90BE-1CE152BEF37D}" type="pres">
      <dgm:prSet presAssocID="{058947CC-68F7-44B1-94DA-54F5C84F6FF3}" presName="background" presStyleLbl="node0" presStyleIdx="0" presStyleCnt="2"/>
      <dgm:spPr/>
    </dgm:pt>
    <dgm:pt modelId="{27CE2FB5-2A23-4DDA-A58A-E1FEA8554921}" type="pres">
      <dgm:prSet presAssocID="{058947CC-68F7-44B1-94DA-54F5C84F6FF3}" presName="text" presStyleLbl="fgAcc0" presStyleIdx="0" presStyleCnt="2">
        <dgm:presLayoutVars>
          <dgm:chPref val="3"/>
        </dgm:presLayoutVars>
      </dgm:prSet>
      <dgm:spPr/>
    </dgm:pt>
    <dgm:pt modelId="{70BADC1A-F0C7-4357-90E7-DF74992A6264}" type="pres">
      <dgm:prSet presAssocID="{058947CC-68F7-44B1-94DA-54F5C84F6FF3}" presName="hierChild2" presStyleCnt="0"/>
      <dgm:spPr/>
    </dgm:pt>
    <dgm:pt modelId="{35FD5655-8A9F-42B3-A4B5-D1B491A25065}" type="pres">
      <dgm:prSet presAssocID="{2CEC8C00-ED6B-4FDF-BDE5-A7EAD1F55644}" presName="hierRoot1" presStyleCnt="0"/>
      <dgm:spPr/>
    </dgm:pt>
    <dgm:pt modelId="{CF4E3579-32E8-46AA-B093-463E10CAC120}" type="pres">
      <dgm:prSet presAssocID="{2CEC8C00-ED6B-4FDF-BDE5-A7EAD1F55644}" presName="composite" presStyleCnt="0"/>
      <dgm:spPr/>
    </dgm:pt>
    <dgm:pt modelId="{0B5E0281-9D5B-414F-9A2E-236BD9869A55}" type="pres">
      <dgm:prSet presAssocID="{2CEC8C00-ED6B-4FDF-BDE5-A7EAD1F55644}" presName="background" presStyleLbl="node0" presStyleIdx="1" presStyleCnt="2"/>
      <dgm:spPr/>
    </dgm:pt>
    <dgm:pt modelId="{D2BD9232-0522-4911-9FC6-8DE0E4411C75}" type="pres">
      <dgm:prSet presAssocID="{2CEC8C00-ED6B-4FDF-BDE5-A7EAD1F55644}" presName="text" presStyleLbl="fgAcc0" presStyleIdx="1" presStyleCnt="2">
        <dgm:presLayoutVars>
          <dgm:chPref val="3"/>
        </dgm:presLayoutVars>
      </dgm:prSet>
      <dgm:spPr/>
    </dgm:pt>
    <dgm:pt modelId="{13F2F4CE-F3A9-4882-8F9C-4F6FBF668D32}" type="pres">
      <dgm:prSet presAssocID="{2CEC8C00-ED6B-4FDF-BDE5-A7EAD1F55644}" presName="hierChild2" presStyleCnt="0"/>
      <dgm:spPr/>
    </dgm:pt>
  </dgm:ptLst>
  <dgm:cxnLst>
    <dgm:cxn modelId="{34AB6D3F-F674-49D2-B062-4032D7F3D1B8}" type="presOf" srcId="{058947CC-68F7-44B1-94DA-54F5C84F6FF3}" destId="{27CE2FB5-2A23-4DDA-A58A-E1FEA8554921}" srcOrd="0" destOrd="0" presId="urn:microsoft.com/office/officeart/2005/8/layout/hierarchy1"/>
    <dgm:cxn modelId="{312A1B44-21E4-4F5B-9FB2-F16BF5DD7A17}" type="presOf" srcId="{2CEC8C00-ED6B-4FDF-BDE5-A7EAD1F55644}" destId="{D2BD9232-0522-4911-9FC6-8DE0E4411C75}" srcOrd="0" destOrd="0" presId="urn:microsoft.com/office/officeart/2005/8/layout/hierarchy1"/>
    <dgm:cxn modelId="{67CE0C73-11CC-41E1-842E-04D522779107}" srcId="{7DA198E8-1143-4B6F-968E-EE37101C07ED}" destId="{058947CC-68F7-44B1-94DA-54F5C84F6FF3}" srcOrd="0" destOrd="0" parTransId="{D9D5F9D6-7ED2-4142-92EC-0E2BA43A6438}" sibTransId="{87A43371-0514-4417-8454-1BBAEF5EB5B3}"/>
    <dgm:cxn modelId="{2DC76473-F7A7-424C-B12B-F6594251185F}" type="presOf" srcId="{7DA198E8-1143-4B6F-968E-EE37101C07ED}" destId="{53DF6801-B3E1-4A04-B768-0239AC626529}" srcOrd="0" destOrd="0" presId="urn:microsoft.com/office/officeart/2005/8/layout/hierarchy1"/>
    <dgm:cxn modelId="{A6AF25DE-F3BF-4C0C-8538-433D7206BCDD}" srcId="{7DA198E8-1143-4B6F-968E-EE37101C07ED}" destId="{2CEC8C00-ED6B-4FDF-BDE5-A7EAD1F55644}" srcOrd="1" destOrd="0" parTransId="{31163DA0-73C7-473A-AA73-34504DCC31F4}" sibTransId="{A2AD10EA-FE2D-4ACC-B713-DCFB2D470DAF}"/>
    <dgm:cxn modelId="{F55B5473-9484-4185-A8BE-4B89DE0193CF}" type="presParOf" srcId="{53DF6801-B3E1-4A04-B768-0239AC626529}" destId="{3F90088E-7FFE-4368-BDE2-C702480B2C6E}" srcOrd="0" destOrd="0" presId="urn:microsoft.com/office/officeart/2005/8/layout/hierarchy1"/>
    <dgm:cxn modelId="{3B462AA6-F9DC-4F51-9289-E2065415BA85}" type="presParOf" srcId="{3F90088E-7FFE-4368-BDE2-C702480B2C6E}" destId="{0268D6EC-65E1-4F58-A1D5-89183262CF62}" srcOrd="0" destOrd="0" presId="urn:microsoft.com/office/officeart/2005/8/layout/hierarchy1"/>
    <dgm:cxn modelId="{32FCFC95-E155-497D-AEB0-831570E975CE}" type="presParOf" srcId="{0268D6EC-65E1-4F58-A1D5-89183262CF62}" destId="{CAACDFB9-DBDF-400D-90BE-1CE152BEF37D}" srcOrd="0" destOrd="0" presId="urn:microsoft.com/office/officeart/2005/8/layout/hierarchy1"/>
    <dgm:cxn modelId="{A1D057D2-D35B-489B-B0FB-34B1843572B4}" type="presParOf" srcId="{0268D6EC-65E1-4F58-A1D5-89183262CF62}" destId="{27CE2FB5-2A23-4DDA-A58A-E1FEA8554921}" srcOrd="1" destOrd="0" presId="urn:microsoft.com/office/officeart/2005/8/layout/hierarchy1"/>
    <dgm:cxn modelId="{26B2A2DB-9DA5-4526-9C8C-39440EA5A372}" type="presParOf" srcId="{3F90088E-7FFE-4368-BDE2-C702480B2C6E}" destId="{70BADC1A-F0C7-4357-90E7-DF74992A6264}" srcOrd="1" destOrd="0" presId="urn:microsoft.com/office/officeart/2005/8/layout/hierarchy1"/>
    <dgm:cxn modelId="{FFC2F8B6-2FA9-49E4-9D7B-C22FF6CE515C}" type="presParOf" srcId="{53DF6801-B3E1-4A04-B768-0239AC626529}" destId="{35FD5655-8A9F-42B3-A4B5-D1B491A25065}" srcOrd="1" destOrd="0" presId="urn:microsoft.com/office/officeart/2005/8/layout/hierarchy1"/>
    <dgm:cxn modelId="{CF9A5467-E259-4ED6-B4D9-D5AC10E2623D}" type="presParOf" srcId="{35FD5655-8A9F-42B3-A4B5-D1B491A25065}" destId="{CF4E3579-32E8-46AA-B093-463E10CAC120}" srcOrd="0" destOrd="0" presId="urn:microsoft.com/office/officeart/2005/8/layout/hierarchy1"/>
    <dgm:cxn modelId="{A730272C-7EDB-4B8D-A511-18077A53BE03}" type="presParOf" srcId="{CF4E3579-32E8-46AA-B093-463E10CAC120}" destId="{0B5E0281-9D5B-414F-9A2E-236BD9869A55}" srcOrd="0" destOrd="0" presId="urn:microsoft.com/office/officeart/2005/8/layout/hierarchy1"/>
    <dgm:cxn modelId="{F1157051-515D-44A8-9873-324B33EAE005}" type="presParOf" srcId="{CF4E3579-32E8-46AA-B093-463E10CAC120}" destId="{D2BD9232-0522-4911-9FC6-8DE0E4411C75}" srcOrd="1" destOrd="0" presId="urn:microsoft.com/office/officeart/2005/8/layout/hierarchy1"/>
    <dgm:cxn modelId="{6B26805B-A5E7-47F1-BED7-83ABB7172BF5}" type="presParOf" srcId="{35FD5655-8A9F-42B3-A4B5-D1B491A25065}" destId="{13F2F4CE-F3A9-4882-8F9C-4F6FBF668D3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DA198E8-1143-4B6F-968E-EE37101C07ED}" type="doc">
      <dgm:prSet loTypeId="urn:microsoft.com/office/officeart/2005/8/layout/hierarchy1" loCatId="hierarchy" qsTypeId="urn:microsoft.com/office/officeart/2005/8/quickstyle/simple4" qsCatId="simple" csTypeId="urn:microsoft.com/office/officeart/2005/8/colors/accent0_3" csCatId="mainScheme" phldr="1"/>
      <dgm:spPr/>
      <dgm:t>
        <a:bodyPr/>
        <a:lstStyle/>
        <a:p>
          <a:endParaRPr lang="en-US"/>
        </a:p>
      </dgm:t>
    </dgm:pt>
    <dgm:pt modelId="{2CEC8C00-ED6B-4FDF-BDE5-A7EAD1F55644}">
      <dgm:prSet custT="1"/>
      <dgm:spPr/>
      <dgm:t>
        <a:bodyPr/>
        <a:lstStyle/>
        <a:p>
          <a:r>
            <a:rPr lang="en-US" sz="2000" b="0" i="0" dirty="0">
              <a:solidFill>
                <a:srgbClr val="333333"/>
              </a:solidFill>
              <a:effectLst/>
              <a:latin typeface="Helvetica Neue"/>
            </a:rPr>
            <a:t>8. </a:t>
          </a:r>
          <a:r>
            <a:rPr lang="en-US" sz="2000" b="0" i="0" dirty="0">
              <a:solidFill>
                <a:srgbClr val="000000"/>
              </a:solidFill>
              <a:effectLst/>
              <a:latin typeface="Rubik"/>
            </a:rPr>
            <a:t>Does not attempt to minimize or ignore the real and tragic harm and danger that can be associated with illicit drug use.</a:t>
          </a:r>
          <a:endParaRPr lang="en-US" sz="2000" dirty="0"/>
        </a:p>
      </dgm:t>
    </dgm:pt>
    <dgm:pt modelId="{31163DA0-73C7-473A-AA73-34504DCC31F4}" type="parTrans" cxnId="{A6AF25DE-F3BF-4C0C-8538-433D7206BCDD}">
      <dgm:prSet/>
      <dgm:spPr/>
      <dgm:t>
        <a:bodyPr/>
        <a:lstStyle/>
        <a:p>
          <a:endParaRPr lang="en-US"/>
        </a:p>
      </dgm:t>
    </dgm:pt>
    <dgm:pt modelId="{A2AD10EA-FE2D-4ACC-B713-DCFB2D470DAF}" type="sibTrans" cxnId="{A6AF25DE-F3BF-4C0C-8538-433D7206BCDD}">
      <dgm:prSet/>
      <dgm:spPr/>
      <dgm:t>
        <a:bodyPr/>
        <a:lstStyle/>
        <a:p>
          <a:endParaRPr lang="en-US"/>
        </a:p>
      </dgm:t>
    </dgm:pt>
    <dgm:pt modelId="{32278DF9-7430-424B-9008-538C2DDFDEA5}">
      <dgm:prSet/>
      <dgm:spPr/>
      <dgm:t>
        <a:bodyPr/>
        <a:lstStyle/>
        <a:p>
          <a:r>
            <a:rPr lang="en-US"/>
            <a:t>7. </a:t>
          </a:r>
          <a:r>
            <a:rPr lang="en-US" b="0" i="0">
              <a:solidFill>
                <a:srgbClr val="000000"/>
              </a:solidFill>
              <a:effectLst/>
              <a:latin typeface="Public Sans"/>
            </a:rPr>
            <a:t>Recognizes that the realities of poverty, class, racism, social isolation, past trauma, sex-based discrimination, and other social inequalities affect both people’s vulnerability to and capacity for effectively dealing with drug-related harm.</a:t>
          </a:r>
          <a:endParaRPr lang="en-US" b="0" i="0" dirty="0">
            <a:solidFill>
              <a:srgbClr val="000000"/>
            </a:solidFill>
            <a:effectLst/>
            <a:latin typeface="Public Sans"/>
          </a:endParaRPr>
        </a:p>
      </dgm:t>
    </dgm:pt>
    <dgm:pt modelId="{CEDF8AD6-8B69-4ACD-96DB-485E1952F0F4}" type="parTrans" cxnId="{86328BB1-D980-4132-A138-1155036515F5}">
      <dgm:prSet/>
      <dgm:spPr/>
      <dgm:t>
        <a:bodyPr/>
        <a:lstStyle/>
        <a:p>
          <a:endParaRPr lang="en-US"/>
        </a:p>
      </dgm:t>
    </dgm:pt>
    <dgm:pt modelId="{C94314E9-9F91-483A-9731-BB1AA195E669}" type="sibTrans" cxnId="{86328BB1-D980-4132-A138-1155036515F5}">
      <dgm:prSet/>
      <dgm:spPr/>
      <dgm:t>
        <a:bodyPr/>
        <a:lstStyle/>
        <a:p>
          <a:endParaRPr lang="en-US"/>
        </a:p>
      </dgm:t>
    </dgm:pt>
    <dgm:pt modelId="{53DF6801-B3E1-4A04-B768-0239AC626529}" type="pres">
      <dgm:prSet presAssocID="{7DA198E8-1143-4B6F-968E-EE37101C07ED}" presName="hierChild1" presStyleCnt="0">
        <dgm:presLayoutVars>
          <dgm:chPref val="1"/>
          <dgm:dir/>
          <dgm:animOne val="branch"/>
          <dgm:animLvl val="lvl"/>
          <dgm:resizeHandles/>
        </dgm:presLayoutVars>
      </dgm:prSet>
      <dgm:spPr/>
    </dgm:pt>
    <dgm:pt modelId="{E403CF5A-C40D-4DF2-A5A6-FFC4B2A81642}" type="pres">
      <dgm:prSet presAssocID="{32278DF9-7430-424B-9008-538C2DDFDEA5}" presName="hierRoot1" presStyleCnt="0"/>
      <dgm:spPr/>
    </dgm:pt>
    <dgm:pt modelId="{29BA14CB-58E3-47CF-9EEE-B108263728F9}" type="pres">
      <dgm:prSet presAssocID="{32278DF9-7430-424B-9008-538C2DDFDEA5}" presName="composite" presStyleCnt="0"/>
      <dgm:spPr/>
    </dgm:pt>
    <dgm:pt modelId="{FB2CAACD-6F70-4111-B7B4-A6A54F9150AD}" type="pres">
      <dgm:prSet presAssocID="{32278DF9-7430-424B-9008-538C2DDFDEA5}" presName="background" presStyleLbl="node0" presStyleIdx="0" presStyleCnt="2"/>
      <dgm:spPr>
        <a:solidFill>
          <a:srgbClr val="0070C0"/>
        </a:solidFill>
      </dgm:spPr>
    </dgm:pt>
    <dgm:pt modelId="{9B37F6F9-BFC3-45B3-AD32-7A69EA3FACFF}" type="pres">
      <dgm:prSet presAssocID="{32278DF9-7430-424B-9008-538C2DDFDEA5}" presName="text" presStyleLbl="fgAcc0" presStyleIdx="0" presStyleCnt="2">
        <dgm:presLayoutVars>
          <dgm:chPref val="3"/>
        </dgm:presLayoutVars>
      </dgm:prSet>
      <dgm:spPr/>
    </dgm:pt>
    <dgm:pt modelId="{081564FB-9E74-4F13-953B-75CBA39FA1FD}" type="pres">
      <dgm:prSet presAssocID="{32278DF9-7430-424B-9008-538C2DDFDEA5}" presName="hierChild2" presStyleCnt="0"/>
      <dgm:spPr/>
    </dgm:pt>
    <dgm:pt modelId="{35FD5655-8A9F-42B3-A4B5-D1B491A25065}" type="pres">
      <dgm:prSet presAssocID="{2CEC8C00-ED6B-4FDF-BDE5-A7EAD1F55644}" presName="hierRoot1" presStyleCnt="0"/>
      <dgm:spPr/>
    </dgm:pt>
    <dgm:pt modelId="{CF4E3579-32E8-46AA-B093-463E10CAC120}" type="pres">
      <dgm:prSet presAssocID="{2CEC8C00-ED6B-4FDF-BDE5-A7EAD1F55644}" presName="composite" presStyleCnt="0"/>
      <dgm:spPr/>
    </dgm:pt>
    <dgm:pt modelId="{0B5E0281-9D5B-414F-9A2E-236BD9869A55}" type="pres">
      <dgm:prSet presAssocID="{2CEC8C00-ED6B-4FDF-BDE5-A7EAD1F55644}" presName="background" presStyleLbl="node0" presStyleIdx="1" presStyleCnt="2"/>
      <dgm:spPr>
        <a:solidFill>
          <a:srgbClr val="0070C0"/>
        </a:solidFill>
      </dgm:spPr>
    </dgm:pt>
    <dgm:pt modelId="{D2BD9232-0522-4911-9FC6-8DE0E4411C75}" type="pres">
      <dgm:prSet presAssocID="{2CEC8C00-ED6B-4FDF-BDE5-A7EAD1F55644}" presName="text" presStyleLbl="fgAcc0" presStyleIdx="1" presStyleCnt="2">
        <dgm:presLayoutVars>
          <dgm:chPref val="3"/>
        </dgm:presLayoutVars>
      </dgm:prSet>
      <dgm:spPr/>
    </dgm:pt>
    <dgm:pt modelId="{13F2F4CE-F3A9-4882-8F9C-4F6FBF668D32}" type="pres">
      <dgm:prSet presAssocID="{2CEC8C00-ED6B-4FDF-BDE5-A7EAD1F55644}" presName="hierChild2" presStyleCnt="0"/>
      <dgm:spPr/>
    </dgm:pt>
  </dgm:ptLst>
  <dgm:cxnLst>
    <dgm:cxn modelId="{312A1B44-21E4-4F5B-9FB2-F16BF5DD7A17}" type="presOf" srcId="{2CEC8C00-ED6B-4FDF-BDE5-A7EAD1F55644}" destId="{D2BD9232-0522-4911-9FC6-8DE0E4411C75}" srcOrd="0" destOrd="0" presId="urn:microsoft.com/office/officeart/2005/8/layout/hierarchy1"/>
    <dgm:cxn modelId="{2DC76473-F7A7-424C-B12B-F6594251185F}" type="presOf" srcId="{7DA198E8-1143-4B6F-968E-EE37101C07ED}" destId="{53DF6801-B3E1-4A04-B768-0239AC626529}" srcOrd="0" destOrd="0" presId="urn:microsoft.com/office/officeart/2005/8/layout/hierarchy1"/>
    <dgm:cxn modelId="{64FA8D82-4DF0-4EBC-B788-FCDAFE4360F7}" type="presOf" srcId="{32278DF9-7430-424B-9008-538C2DDFDEA5}" destId="{9B37F6F9-BFC3-45B3-AD32-7A69EA3FACFF}" srcOrd="0" destOrd="0" presId="urn:microsoft.com/office/officeart/2005/8/layout/hierarchy1"/>
    <dgm:cxn modelId="{86328BB1-D980-4132-A138-1155036515F5}" srcId="{7DA198E8-1143-4B6F-968E-EE37101C07ED}" destId="{32278DF9-7430-424B-9008-538C2DDFDEA5}" srcOrd="0" destOrd="0" parTransId="{CEDF8AD6-8B69-4ACD-96DB-485E1952F0F4}" sibTransId="{C94314E9-9F91-483A-9731-BB1AA195E669}"/>
    <dgm:cxn modelId="{A6AF25DE-F3BF-4C0C-8538-433D7206BCDD}" srcId="{7DA198E8-1143-4B6F-968E-EE37101C07ED}" destId="{2CEC8C00-ED6B-4FDF-BDE5-A7EAD1F55644}" srcOrd="1" destOrd="0" parTransId="{31163DA0-73C7-473A-AA73-34504DCC31F4}" sibTransId="{A2AD10EA-FE2D-4ACC-B713-DCFB2D470DAF}"/>
    <dgm:cxn modelId="{6646E349-1451-43A7-9794-1BD79FC93C9E}" type="presParOf" srcId="{53DF6801-B3E1-4A04-B768-0239AC626529}" destId="{E403CF5A-C40D-4DF2-A5A6-FFC4B2A81642}" srcOrd="0" destOrd="0" presId="urn:microsoft.com/office/officeart/2005/8/layout/hierarchy1"/>
    <dgm:cxn modelId="{08A23C20-15A1-4C6C-956F-E40661438BE1}" type="presParOf" srcId="{E403CF5A-C40D-4DF2-A5A6-FFC4B2A81642}" destId="{29BA14CB-58E3-47CF-9EEE-B108263728F9}" srcOrd="0" destOrd="0" presId="urn:microsoft.com/office/officeart/2005/8/layout/hierarchy1"/>
    <dgm:cxn modelId="{38882856-CBD6-452E-A90B-DE49D6842A0B}" type="presParOf" srcId="{29BA14CB-58E3-47CF-9EEE-B108263728F9}" destId="{FB2CAACD-6F70-4111-B7B4-A6A54F9150AD}" srcOrd="0" destOrd="0" presId="urn:microsoft.com/office/officeart/2005/8/layout/hierarchy1"/>
    <dgm:cxn modelId="{5F51BFD6-1A0C-4C37-B84D-46A351837174}" type="presParOf" srcId="{29BA14CB-58E3-47CF-9EEE-B108263728F9}" destId="{9B37F6F9-BFC3-45B3-AD32-7A69EA3FACFF}" srcOrd="1" destOrd="0" presId="urn:microsoft.com/office/officeart/2005/8/layout/hierarchy1"/>
    <dgm:cxn modelId="{FA8612ED-C497-4FFE-99A6-5BAD087439EA}" type="presParOf" srcId="{E403CF5A-C40D-4DF2-A5A6-FFC4B2A81642}" destId="{081564FB-9E74-4F13-953B-75CBA39FA1FD}" srcOrd="1" destOrd="0" presId="urn:microsoft.com/office/officeart/2005/8/layout/hierarchy1"/>
    <dgm:cxn modelId="{FFC2F8B6-2FA9-49E4-9D7B-C22FF6CE515C}" type="presParOf" srcId="{53DF6801-B3E1-4A04-B768-0239AC626529}" destId="{35FD5655-8A9F-42B3-A4B5-D1B491A25065}" srcOrd="1" destOrd="0" presId="urn:microsoft.com/office/officeart/2005/8/layout/hierarchy1"/>
    <dgm:cxn modelId="{CF9A5467-E259-4ED6-B4D9-D5AC10E2623D}" type="presParOf" srcId="{35FD5655-8A9F-42B3-A4B5-D1B491A25065}" destId="{CF4E3579-32E8-46AA-B093-463E10CAC120}" srcOrd="0" destOrd="0" presId="urn:microsoft.com/office/officeart/2005/8/layout/hierarchy1"/>
    <dgm:cxn modelId="{A730272C-7EDB-4B8D-A511-18077A53BE03}" type="presParOf" srcId="{CF4E3579-32E8-46AA-B093-463E10CAC120}" destId="{0B5E0281-9D5B-414F-9A2E-236BD9869A55}" srcOrd="0" destOrd="0" presId="urn:microsoft.com/office/officeart/2005/8/layout/hierarchy1"/>
    <dgm:cxn modelId="{F1157051-515D-44A8-9873-324B33EAE005}" type="presParOf" srcId="{CF4E3579-32E8-46AA-B093-463E10CAC120}" destId="{D2BD9232-0522-4911-9FC6-8DE0E4411C75}" srcOrd="1" destOrd="0" presId="urn:microsoft.com/office/officeart/2005/8/layout/hierarchy1"/>
    <dgm:cxn modelId="{6B26805B-A5E7-47F1-BED7-83ABB7172BF5}" type="presParOf" srcId="{35FD5655-8A9F-42B3-A4B5-D1B491A25065}" destId="{13F2F4CE-F3A9-4882-8F9C-4F6FBF668D3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661D04D-0855-485C-8927-953DB5AA8A02}"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en-US"/>
        </a:p>
      </dgm:t>
    </dgm:pt>
    <dgm:pt modelId="{288C993A-BA26-40AA-BAC9-B2D6299253BD}">
      <dgm:prSet/>
      <dgm:spPr/>
      <dgm:t>
        <a:bodyPr/>
        <a:lstStyle/>
        <a:p>
          <a:r>
            <a:rPr lang="en-US" dirty="0"/>
            <a:t>Please scan this QR code to take our short post-test</a:t>
          </a:r>
        </a:p>
      </dgm:t>
    </dgm:pt>
    <dgm:pt modelId="{CB24ED0A-37D6-4B6E-9018-C56DB674EFC8}" type="parTrans" cxnId="{1BDBB436-93A7-4C77-A95A-9048F55AFBC1}">
      <dgm:prSet/>
      <dgm:spPr/>
      <dgm:t>
        <a:bodyPr/>
        <a:lstStyle/>
        <a:p>
          <a:endParaRPr lang="en-US"/>
        </a:p>
      </dgm:t>
    </dgm:pt>
    <dgm:pt modelId="{F6E2F448-D9DB-4CB2-9EEF-9C63459F3E76}" type="sibTrans" cxnId="{1BDBB436-93A7-4C77-A95A-9048F55AFBC1}">
      <dgm:prSet/>
      <dgm:spPr/>
      <dgm:t>
        <a:bodyPr/>
        <a:lstStyle/>
        <a:p>
          <a:endParaRPr lang="en-US"/>
        </a:p>
      </dgm:t>
    </dgm:pt>
    <dgm:pt modelId="{FC056EDE-8B9C-455D-9034-0EA00E397D3D}">
      <dgm:prSet/>
      <dgm:spPr/>
      <dgm:t>
        <a:bodyPr/>
        <a:lstStyle/>
        <a:p>
          <a:r>
            <a:rPr lang="en-US"/>
            <a:t>*QR CODE* </a:t>
          </a:r>
        </a:p>
      </dgm:t>
    </dgm:pt>
    <dgm:pt modelId="{BBCAF3B5-34EF-4101-99D5-23F2457C303D}" type="parTrans" cxnId="{A9831940-6773-4C65-9174-0C6E912B7E73}">
      <dgm:prSet/>
      <dgm:spPr/>
      <dgm:t>
        <a:bodyPr/>
        <a:lstStyle/>
        <a:p>
          <a:endParaRPr lang="en-US"/>
        </a:p>
      </dgm:t>
    </dgm:pt>
    <dgm:pt modelId="{CAA4130F-D5AD-4597-B0EB-3EECB90E2A12}" type="sibTrans" cxnId="{A9831940-6773-4C65-9174-0C6E912B7E73}">
      <dgm:prSet/>
      <dgm:spPr/>
      <dgm:t>
        <a:bodyPr/>
        <a:lstStyle/>
        <a:p>
          <a:endParaRPr lang="en-US"/>
        </a:p>
      </dgm:t>
    </dgm:pt>
    <dgm:pt modelId="{9A8CAF59-8D80-4EE5-A41B-42A01C44E154}" type="pres">
      <dgm:prSet presAssocID="{A661D04D-0855-485C-8927-953DB5AA8A02}" presName="hierChild1" presStyleCnt="0">
        <dgm:presLayoutVars>
          <dgm:chPref val="1"/>
          <dgm:dir/>
          <dgm:animOne val="branch"/>
          <dgm:animLvl val="lvl"/>
          <dgm:resizeHandles/>
        </dgm:presLayoutVars>
      </dgm:prSet>
      <dgm:spPr/>
    </dgm:pt>
    <dgm:pt modelId="{65A75176-B0C8-4B0E-8795-CF8799D6A6BA}" type="pres">
      <dgm:prSet presAssocID="{288C993A-BA26-40AA-BAC9-B2D6299253BD}" presName="hierRoot1" presStyleCnt="0"/>
      <dgm:spPr/>
    </dgm:pt>
    <dgm:pt modelId="{C285EB31-05DB-464A-9E58-30EAD3D41292}" type="pres">
      <dgm:prSet presAssocID="{288C993A-BA26-40AA-BAC9-B2D6299253BD}" presName="composite" presStyleCnt="0"/>
      <dgm:spPr/>
    </dgm:pt>
    <dgm:pt modelId="{86B4C2B9-92E4-4FF5-8D94-987A4973BA59}" type="pres">
      <dgm:prSet presAssocID="{288C993A-BA26-40AA-BAC9-B2D6299253BD}" presName="background" presStyleLbl="node0" presStyleIdx="0" presStyleCnt="2"/>
      <dgm:spPr/>
    </dgm:pt>
    <dgm:pt modelId="{FFC2F43B-D0DC-4A55-BC86-3E6F6879724A}" type="pres">
      <dgm:prSet presAssocID="{288C993A-BA26-40AA-BAC9-B2D6299253BD}" presName="text" presStyleLbl="fgAcc0" presStyleIdx="0" presStyleCnt="2">
        <dgm:presLayoutVars>
          <dgm:chPref val="3"/>
        </dgm:presLayoutVars>
      </dgm:prSet>
      <dgm:spPr/>
    </dgm:pt>
    <dgm:pt modelId="{DCB50C2B-F867-4F24-BE8C-C621BD52DA0D}" type="pres">
      <dgm:prSet presAssocID="{288C993A-BA26-40AA-BAC9-B2D6299253BD}" presName="hierChild2" presStyleCnt="0"/>
      <dgm:spPr/>
    </dgm:pt>
    <dgm:pt modelId="{4ADAC759-C601-4E27-A863-F42766E5F014}" type="pres">
      <dgm:prSet presAssocID="{FC056EDE-8B9C-455D-9034-0EA00E397D3D}" presName="hierRoot1" presStyleCnt="0"/>
      <dgm:spPr/>
    </dgm:pt>
    <dgm:pt modelId="{C15D75A4-9EA8-4393-A0E8-0BFF039DC8B1}" type="pres">
      <dgm:prSet presAssocID="{FC056EDE-8B9C-455D-9034-0EA00E397D3D}" presName="composite" presStyleCnt="0"/>
      <dgm:spPr/>
    </dgm:pt>
    <dgm:pt modelId="{8D5201D9-D97E-4E54-9ED0-8ED1BA38316D}" type="pres">
      <dgm:prSet presAssocID="{FC056EDE-8B9C-455D-9034-0EA00E397D3D}" presName="background" presStyleLbl="node0" presStyleIdx="1" presStyleCnt="2"/>
      <dgm:spPr/>
    </dgm:pt>
    <dgm:pt modelId="{A97518ED-0861-421E-B910-027DF05B2B71}" type="pres">
      <dgm:prSet presAssocID="{FC056EDE-8B9C-455D-9034-0EA00E397D3D}" presName="text" presStyleLbl="fgAcc0" presStyleIdx="1" presStyleCnt="2">
        <dgm:presLayoutVars>
          <dgm:chPref val="3"/>
        </dgm:presLayoutVars>
      </dgm:prSet>
      <dgm:spPr/>
    </dgm:pt>
    <dgm:pt modelId="{F3F966D7-F5AB-4B8A-9A41-2887CCD8B546}" type="pres">
      <dgm:prSet presAssocID="{FC056EDE-8B9C-455D-9034-0EA00E397D3D}" presName="hierChild2" presStyleCnt="0"/>
      <dgm:spPr/>
    </dgm:pt>
  </dgm:ptLst>
  <dgm:cxnLst>
    <dgm:cxn modelId="{E73FF21A-0258-4204-BF5D-A8F1E4FADC86}" type="presOf" srcId="{288C993A-BA26-40AA-BAC9-B2D6299253BD}" destId="{FFC2F43B-D0DC-4A55-BC86-3E6F6879724A}" srcOrd="0" destOrd="0" presId="urn:microsoft.com/office/officeart/2005/8/layout/hierarchy1"/>
    <dgm:cxn modelId="{1BDBB436-93A7-4C77-A95A-9048F55AFBC1}" srcId="{A661D04D-0855-485C-8927-953DB5AA8A02}" destId="{288C993A-BA26-40AA-BAC9-B2D6299253BD}" srcOrd="0" destOrd="0" parTransId="{CB24ED0A-37D6-4B6E-9018-C56DB674EFC8}" sibTransId="{F6E2F448-D9DB-4CB2-9EEF-9C63459F3E76}"/>
    <dgm:cxn modelId="{A9831940-6773-4C65-9174-0C6E912B7E73}" srcId="{A661D04D-0855-485C-8927-953DB5AA8A02}" destId="{FC056EDE-8B9C-455D-9034-0EA00E397D3D}" srcOrd="1" destOrd="0" parTransId="{BBCAF3B5-34EF-4101-99D5-23F2457C303D}" sibTransId="{CAA4130F-D5AD-4597-B0EB-3EECB90E2A12}"/>
    <dgm:cxn modelId="{57C45E5F-0CE1-4F26-A38E-732295291AC3}" type="presOf" srcId="{FC056EDE-8B9C-455D-9034-0EA00E397D3D}" destId="{A97518ED-0861-421E-B910-027DF05B2B71}" srcOrd="0" destOrd="0" presId="urn:microsoft.com/office/officeart/2005/8/layout/hierarchy1"/>
    <dgm:cxn modelId="{AFCFE7DB-0896-44CC-99B7-6544C8A9D982}" type="presOf" srcId="{A661D04D-0855-485C-8927-953DB5AA8A02}" destId="{9A8CAF59-8D80-4EE5-A41B-42A01C44E154}" srcOrd="0" destOrd="0" presId="urn:microsoft.com/office/officeart/2005/8/layout/hierarchy1"/>
    <dgm:cxn modelId="{9C344D57-2221-434E-A9E2-5A6B365CB14E}" type="presParOf" srcId="{9A8CAF59-8D80-4EE5-A41B-42A01C44E154}" destId="{65A75176-B0C8-4B0E-8795-CF8799D6A6BA}" srcOrd="0" destOrd="0" presId="urn:microsoft.com/office/officeart/2005/8/layout/hierarchy1"/>
    <dgm:cxn modelId="{7ECFCF56-82B2-43F8-B03D-A61CA91531B7}" type="presParOf" srcId="{65A75176-B0C8-4B0E-8795-CF8799D6A6BA}" destId="{C285EB31-05DB-464A-9E58-30EAD3D41292}" srcOrd="0" destOrd="0" presId="urn:microsoft.com/office/officeart/2005/8/layout/hierarchy1"/>
    <dgm:cxn modelId="{E7059A34-7FE3-403A-9787-F8CB0505C2A6}" type="presParOf" srcId="{C285EB31-05DB-464A-9E58-30EAD3D41292}" destId="{86B4C2B9-92E4-4FF5-8D94-987A4973BA59}" srcOrd="0" destOrd="0" presId="urn:microsoft.com/office/officeart/2005/8/layout/hierarchy1"/>
    <dgm:cxn modelId="{C2A81E3D-17F7-4E48-B3C4-18B2DCD69EBE}" type="presParOf" srcId="{C285EB31-05DB-464A-9E58-30EAD3D41292}" destId="{FFC2F43B-D0DC-4A55-BC86-3E6F6879724A}" srcOrd="1" destOrd="0" presId="urn:microsoft.com/office/officeart/2005/8/layout/hierarchy1"/>
    <dgm:cxn modelId="{41724197-CD47-41E0-997E-18B6FF8AA654}" type="presParOf" srcId="{65A75176-B0C8-4B0E-8795-CF8799D6A6BA}" destId="{DCB50C2B-F867-4F24-BE8C-C621BD52DA0D}" srcOrd="1" destOrd="0" presId="urn:microsoft.com/office/officeart/2005/8/layout/hierarchy1"/>
    <dgm:cxn modelId="{767072C6-BD2B-4D92-BA7C-78E2B5C2CEE4}" type="presParOf" srcId="{9A8CAF59-8D80-4EE5-A41B-42A01C44E154}" destId="{4ADAC759-C601-4E27-A863-F42766E5F014}" srcOrd="1" destOrd="0" presId="urn:microsoft.com/office/officeart/2005/8/layout/hierarchy1"/>
    <dgm:cxn modelId="{D6102E4A-31B8-4307-B813-0D37007C2B92}" type="presParOf" srcId="{4ADAC759-C601-4E27-A863-F42766E5F014}" destId="{C15D75A4-9EA8-4393-A0E8-0BFF039DC8B1}" srcOrd="0" destOrd="0" presId="urn:microsoft.com/office/officeart/2005/8/layout/hierarchy1"/>
    <dgm:cxn modelId="{56697B2F-2FAC-4966-9667-DDD505B93296}" type="presParOf" srcId="{C15D75A4-9EA8-4393-A0E8-0BFF039DC8B1}" destId="{8D5201D9-D97E-4E54-9ED0-8ED1BA38316D}" srcOrd="0" destOrd="0" presId="urn:microsoft.com/office/officeart/2005/8/layout/hierarchy1"/>
    <dgm:cxn modelId="{18BCDE6A-12F1-4D8F-919D-A7AE2E105553}" type="presParOf" srcId="{C15D75A4-9EA8-4393-A0E8-0BFF039DC8B1}" destId="{A97518ED-0861-421E-B910-027DF05B2B71}" srcOrd="1" destOrd="0" presId="urn:microsoft.com/office/officeart/2005/8/layout/hierarchy1"/>
    <dgm:cxn modelId="{C8F61F9E-475D-4D60-8A82-F0C8954B5501}" type="presParOf" srcId="{4ADAC759-C601-4E27-A863-F42766E5F014}" destId="{F3F966D7-F5AB-4B8A-9A41-2887CCD8B54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6A83E0-9BE8-4E5F-A5A1-1C289F5EC206}">
      <dsp:nvSpPr>
        <dsp:cNvPr id="0" name=""/>
        <dsp:cNvSpPr/>
      </dsp:nvSpPr>
      <dsp:spPr>
        <a:xfrm>
          <a:off x="0" y="0"/>
          <a:ext cx="4730749" cy="1020159"/>
        </a:xfrm>
        <a:prstGeom prst="roundRect">
          <a:avLst>
            <a:gd name="adj" fmla="val 10000"/>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HIV (Human Immunodeficiency Virus) is a virus that attacks the body’s immune system. Left untreated, HIV can lead to AIDS (Acquired Immunodeficiency Syndrome).</a:t>
          </a:r>
        </a:p>
      </dsp:txBody>
      <dsp:txXfrm>
        <a:off x="29879" y="29879"/>
        <a:ext cx="3543715" cy="960401"/>
      </dsp:txXfrm>
    </dsp:sp>
    <dsp:sp modelId="{9728FC0C-FB7D-405A-9C36-F4999101FA6E}">
      <dsp:nvSpPr>
        <dsp:cNvPr id="0" name=""/>
        <dsp:cNvSpPr/>
      </dsp:nvSpPr>
      <dsp:spPr>
        <a:xfrm>
          <a:off x="396200" y="1205642"/>
          <a:ext cx="4730749" cy="1020159"/>
        </a:xfrm>
        <a:prstGeom prst="roundRect">
          <a:avLst>
            <a:gd name="adj" fmla="val 10000"/>
          </a:avLst>
        </a:prstGeom>
        <a:gradFill rotWithShape="0">
          <a:gsLst>
            <a:gs pos="0">
              <a:schemeClr val="accent2">
                <a:hueOff val="-1130992"/>
                <a:satOff val="3728"/>
                <a:lumOff val="3987"/>
                <a:alphaOff val="0"/>
                <a:tint val="98000"/>
                <a:satMod val="110000"/>
                <a:lumMod val="104000"/>
              </a:schemeClr>
            </a:gs>
            <a:gs pos="69000">
              <a:schemeClr val="accent2">
                <a:hueOff val="-1130992"/>
                <a:satOff val="3728"/>
                <a:lumOff val="3987"/>
                <a:alphaOff val="0"/>
                <a:shade val="88000"/>
                <a:satMod val="130000"/>
                <a:lumMod val="92000"/>
              </a:schemeClr>
            </a:gs>
            <a:gs pos="100000">
              <a:schemeClr val="accent2">
                <a:hueOff val="-1130992"/>
                <a:satOff val="3728"/>
                <a:lumOff val="3987"/>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There is currently no effective cure. Once people are infected with HIV, they will have it for life. </a:t>
          </a:r>
        </a:p>
      </dsp:txBody>
      <dsp:txXfrm>
        <a:off x="426079" y="1235521"/>
        <a:ext cx="3611687" cy="960401"/>
      </dsp:txXfrm>
    </dsp:sp>
    <dsp:sp modelId="{07A5EE18-36B1-4904-8CDA-ED4DE5F90517}">
      <dsp:nvSpPr>
        <dsp:cNvPr id="0" name=""/>
        <dsp:cNvSpPr/>
      </dsp:nvSpPr>
      <dsp:spPr>
        <a:xfrm>
          <a:off x="786487" y="2411285"/>
          <a:ext cx="4730749" cy="1020159"/>
        </a:xfrm>
        <a:prstGeom prst="roundRect">
          <a:avLst>
            <a:gd name="adj" fmla="val 10000"/>
          </a:avLst>
        </a:prstGeom>
        <a:gradFill rotWithShape="0">
          <a:gsLst>
            <a:gs pos="0">
              <a:schemeClr val="accent2">
                <a:hueOff val="-2261984"/>
                <a:satOff val="7457"/>
                <a:lumOff val="7974"/>
                <a:alphaOff val="0"/>
                <a:tint val="98000"/>
                <a:satMod val="110000"/>
                <a:lumMod val="104000"/>
              </a:schemeClr>
            </a:gs>
            <a:gs pos="69000">
              <a:schemeClr val="accent2">
                <a:hueOff val="-2261984"/>
                <a:satOff val="7457"/>
                <a:lumOff val="7974"/>
                <a:alphaOff val="0"/>
                <a:shade val="88000"/>
                <a:satMod val="130000"/>
                <a:lumMod val="92000"/>
              </a:schemeClr>
            </a:gs>
            <a:gs pos="100000">
              <a:schemeClr val="accent2">
                <a:hueOff val="-2261984"/>
                <a:satOff val="7457"/>
                <a:lumOff val="797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With proper medical care, HIV can be controlled. People with HIV who get effective HIV treatment can live long, healthy lives. </a:t>
          </a:r>
        </a:p>
      </dsp:txBody>
      <dsp:txXfrm>
        <a:off x="816366" y="2441164"/>
        <a:ext cx="3617601" cy="960401"/>
      </dsp:txXfrm>
    </dsp:sp>
    <dsp:sp modelId="{3C29684F-C944-485D-A83D-E2F0C2C35ADF}">
      <dsp:nvSpPr>
        <dsp:cNvPr id="0" name=""/>
        <dsp:cNvSpPr/>
      </dsp:nvSpPr>
      <dsp:spPr>
        <a:xfrm>
          <a:off x="1182687" y="3616928"/>
          <a:ext cx="4730749" cy="1020159"/>
        </a:xfrm>
        <a:prstGeom prst="roundRect">
          <a:avLst>
            <a:gd name="adj" fmla="val 10000"/>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HIV treatment is called Antiretroviral Therapy or ART</a:t>
          </a:r>
        </a:p>
        <a:p>
          <a:pPr marL="114300" lvl="1" indent="-114300" algn="l" defTabSz="533400">
            <a:lnSpc>
              <a:spcPct val="90000"/>
            </a:lnSpc>
            <a:spcBef>
              <a:spcPct val="0"/>
            </a:spcBef>
            <a:spcAft>
              <a:spcPct val="15000"/>
            </a:spcAft>
            <a:buChar char="•"/>
          </a:pPr>
          <a:r>
            <a:rPr lang="en-US" sz="1200" kern="1200" baseline="0"/>
            <a:t>U=U, Undetectable = Untransmittable </a:t>
          </a:r>
          <a:endParaRPr lang="en-US" sz="1200" kern="1200"/>
        </a:p>
      </dsp:txBody>
      <dsp:txXfrm>
        <a:off x="1212566" y="3646807"/>
        <a:ext cx="3611687" cy="960401"/>
      </dsp:txXfrm>
    </dsp:sp>
    <dsp:sp modelId="{E0CBDC7D-A4F1-435B-9EF1-A40122BF032B}">
      <dsp:nvSpPr>
        <dsp:cNvPr id="0" name=""/>
        <dsp:cNvSpPr/>
      </dsp:nvSpPr>
      <dsp:spPr>
        <a:xfrm>
          <a:off x="4067646" y="781349"/>
          <a:ext cx="663103" cy="663103"/>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4216844" y="781349"/>
        <a:ext cx="364707" cy="498985"/>
      </dsp:txXfrm>
    </dsp:sp>
    <dsp:sp modelId="{0195975D-67A6-4B90-830E-2216F14E9554}">
      <dsp:nvSpPr>
        <dsp:cNvPr id="0" name=""/>
        <dsp:cNvSpPr/>
      </dsp:nvSpPr>
      <dsp:spPr>
        <a:xfrm>
          <a:off x="4463846" y="1986992"/>
          <a:ext cx="663103" cy="663103"/>
        </a:xfrm>
        <a:prstGeom prst="downArrow">
          <a:avLst>
            <a:gd name="adj1" fmla="val 55000"/>
            <a:gd name="adj2" fmla="val 45000"/>
          </a:avLst>
        </a:prstGeom>
        <a:solidFill>
          <a:schemeClr val="accent2">
            <a:tint val="40000"/>
            <a:alpha val="90000"/>
            <a:hueOff val="-2096409"/>
            <a:satOff val="8402"/>
            <a:lumOff val="1248"/>
            <a:alphaOff val="0"/>
          </a:schemeClr>
        </a:solidFill>
        <a:ln w="9525" cap="flat" cmpd="sng" algn="ctr">
          <a:solidFill>
            <a:schemeClr val="accent2">
              <a:tint val="40000"/>
              <a:alpha val="90000"/>
              <a:hueOff val="-2096409"/>
              <a:satOff val="8402"/>
              <a:lumOff val="124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4613044" y="1986992"/>
        <a:ext cx="364707" cy="498985"/>
      </dsp:txXfrm>
    </dsp:sp>
    <dsp:sp modelId="{1651CD54-4025-46C8-91B5-BBAE8BBE00CF}">
      <dsp:nvSpPr>
        <dsp:cNvPr id="0" name=""/>
        <dsp:cNvSpPr/>
      </dsp:nvSpPr>
      <dsp:spPr>
        <a:xfrm>
          <a:off x="4854133" y="3192635"/>
          <a:ext cx="663103" cy="663103"/>
        </a:xfrm>
        <a:prstGeom prst="downArrow">
          <a:avLst>
            <a:gd name="adj1" fmla="val 55000"/>
            <a:gd name="adj2" fmla="val 45000"/>
          </a:avLst>
        </a:prstGeom>
        <a:solidFill>
          <a:schemeClr val="accent2">
            <a:tint val="40000"/>
            <a:alpha val="90000"/>
            <a:hueOff val="-4192819"/>
            <a:satOff val="16804"/>
            <a:lumOff val="2495"/>
            <a:alphaOff val="0"/>
          </a:schemeClr>
        </a:solidFill>
        <a:ln w="9525" cap="flat" cmpd="sng" algn="ctr">
          <a:solidFill>
            <a:schemeClr val="accent2">
              <a:tint val="40000"/>
              <a:alpha val="90000"/>
              <a:hueOff val="-4192819"/>
              <a:satOff val="16804"/>
              <a:lumOff val="249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5003331" y="3192635"/>
        <a:ext cx="364707" cy="4989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E700CC-796B-4851-97AD-3C1B04386492}">
      <dsp:nvSpPr>
        <dsp:cNvPr id="0" name=""/>
        <dsp:cNvSpPr/>
      </dsp:nvSpPr>
      <dsp:spPr>
        <a:xfrm>
          <a:off x="225102" y="2172"/>
          <a:ext cx="2860678" cy="1716406"/>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Abstinence</a:t>
          </a:r>
        </a:p>
        <a:p>
          <a:pPr marL="0" lvl="0" indent="0" algn="ctr" defTabSz="933450">
            <a:lnSpc>
              <a:spcPct val="90000"/>
            </a:lnSpc>
            <a:spcBef>
              <a:spcPct val="0"/>
            </a:spcBef>
            <a:spcAft>
              <a:spcPct val="35000"/>
            </a:spcAft>
            <a:buNone/>
          </a:pPr>
          <a:r>
            <a:rPr lang="en-US" sz="2100" kern="1200" dirty="0"/>
            <a:t> (not having sex)</a:t>
          </a:r>
        </a:p>
      </dsp:txBody>
      <dsp:txXfrm>
        <a:off x="225102" y="2172"/>
        <a:ext cx="2860678" cy="1716406"/>
      </dsp:txXfrm>
    </dsp:sp>
    <dsp:sp modelId="{647FAC3D-F214-4E2C-837C-C249F9FB9B77}">
      <dsp:nvSpPr>
        <dsp:cNvPr id="0" name=""/>
        <dsp:cNvSpPr/>
      </dsp:nvSpPr>
      <dsp:spPr>
        <a:xfrm>
          <a:off x="3371848" y="2172"/>
          <a:ext cx="2860678" cy="1716406"/>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Choose sexual activities with little to no risk</a:t>
          </a:r>
        </a:p>
      </dsp:txBody>
      <dsp:txXfrm>
        <a:off x="3371848" y="2172"/>
        <a:ext cx="2860678" cy="1716406"/>
      </dsp:txXfrm>
    </dsp:sp>
    <dsp:sp modelId="{C1AB86BC-8002-454F-ABF0-083F35DA86F1}">
      <dsp:nvSpPr>
        <dsp:cNvPr id="0" name=""/>
        <dsp:cNvSpPr/>
      </dsp:nvSpPr>
      <dsp:spPr>
        <a:xfrm>
          <a:off x="6518594" y="2172"/>
          <a:ext cx="2860678" cy="1716406"/>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Limiting your number of sexual partners</a:t>
          </a:r>
        </a:p>
      </dsp:txBody>
      <dsp:txXfrm>
        <a:off x="6518594" y="2172"/>
        <a:ext cx="2860678" cy="1716406"/>
      </dsp:txXfrm>
    </dsp:sp>
    <dsp:sp modelId="{931415A2-EF88-461A-89B6-F3E943E51589}">
      <dsp:nvSpPr>
        <dsp:cNvPr id="0" name=""/>
        <dsp:cNvSpPr/>
      </dsp:nvSpPr>
      <dsp:spPr>
        <a:xfrm>
          <a:off x="225102" y="2004647"/>
          <a:ext cx="2860678" cy="1716406"/>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Never sharing needles or injection equipment </a:t>
          </a:r>
        </a:p>
      </dsp:txBody>
      <dsp:txXfrm>
        <a:off x="225102" y="2004647"/>
        <a:ext cx="2860678" cy="1716406"/>
      </dsp:txXfrm>
    </dsp:sp>
    <dsp:sp modelId="{FB2A1A73-2188-4073-88EA-3CFC9C14712D}">
      <dsp:nvSpPr>
        <dsp:cNvPr id="0" name=""/>
        <dsp:cNvSpPr/>
      </dsp:nvSpPr>
      <dsp:spPr>
        <a:xfrm>
          <a:off x="3371848" y="2004647"/>
          <a:ext cx="2860678" cy="1716406"/>
        </a:xfrm>
        <a:prstGeom prst="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Using condoms the right way every time you have sex</a:t>
          </a:r>
        </a:p>
      </dsp:txBody>
      <dsp:txXfrm>
        <a:off x="3371848" y="2004647"/>
        <a:ext cx="2860678" cy="1716406"/>
      </dsp:txXfrm>
    </dsp:sp>
    <dsp:sp modelId="{E6576454-2031-4004-AAFD-FAE7E180DD6E}">
      <dsp:nvSpPr>
        <dsp:cNvPr id="0" name=""/>
        <dsp:cNvSpPr/>
      </dsp:nvSpPr>
      <dsp:spPr>
        <a:xfrm>
          <a:off x="6518594" y="2004647"/>
          <a:ext cx="2860678" cy="1716406"/>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marL="0" lvl="0" indent="0" algn="ctr" defTabSz="933450">
            <a:lnSpc>
              <a:spcPct val="90000"/>
            </a:lnSpc>
            <a:spcBef>
              <a:spcPct val="0"/>
            </a:spcBef>
            <a:spcAft>
              <a:spcPct val="35000"/>
            </a:spcAft>
            <a:buNone/>
          </a:pPr>
          <a:r>
            <a:rPr lang="en-US" sz="2100" kern="1200" dirty="0"/>
            <a:t>HIV prevention medicines </a:t>
          </a:r>
        </a:p>
        <a:p>
          <a:pPr marL="171450" lvl="1" indent="-171450" algn="ctr" defTabSz="711200">
            <a:lnSpc>
              <a:spcPct val="90000"/>
            </a:lnSpc>
            <a:spcBef>
              <a:spcPct val="0"/>
            </a:spcBef>
            <a:spcAft>
              <a:spcPct val="15000"/>
            </a:spcAft>
            <a:buChar char="•"/>
          </a:pPr>
          <a:r>
            <a:rPr lang="en-US" sz="1600" kern="1200" baseline="0" dirty="0"/>
            <a:t>Pre-exposure prophylaxis (</a:t>
          </a:r>
          <a:r>
            <a:rPr lang="en-US" sz="1600" kern="1200" baseline="0" dirty="0" err="1"/>
            <a:t>PrEP</a:t>
          </a:r>
          <a:r>
            <a:rPr lang="en-US" sz="1600" kern="1200" baseline="0" dirty="0"/>
            <a:t>)</a:t>
          </a:r>
          <a:endParaRPr lang="en-US" sz="1600" kern="1200" dirty="0"/>
        </a:p>
        <a:p>
          <a:pPr marL="171450" lvl="1" indent="-171450" algn="ctr" defTabSz="711200">
            <a:lnSpc>
              <a:spcPct val="90000"/>
            </a:lnSpc>
            <a:spcBef>
              <a:spcPct val="0"/>
            </a:spcBef>
            <a:spcAft>
              <a:spcPct val="15000"/>
            </a:spcAft>
            <a:buChar char="•"/>
          </a:pPr>
          <a:r>
            <a:rPr lang="en-US" sz="1600" kern="1200" baseline="0" dirty="0"/>
            <a:t>Post-exposure prophylaxis (PEP)</a:t>
          </a:r>
          <a:endParaRPr lang="en-US" sz="1600" kern="1200" dirty="0"/>
        </a:p>
      </dsp:txBody>
      <dsp:txXfrm>
        <a:off x="6518594" y="2004647"/>
        <a:ext cx="2860678" cy="17164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0DEE7D-7D5A-4399-9C7C-40E7ACA96BB9}">
      <dsp:nvSpPr>
        <dsp:cNvPr id="0" name=""/>
        <dsp:cNvSpPr/>
      </dsp:nvSpPr>
      <dsp:spPr>
        <a:xfrm>
          <a:off x="1172" y="138496"/>
          <a:ext cx="4115155" cy="261312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976709C2-E5B2-4CB4-A8B5-2109DB69FBA9}">
      <dsp:nvSpPr>
        <dsp:cNvPr id="0" name=""/>
        <dsp:cNvSpPr/>
      </dsp:nvSpPr>
      <dsp:spPr>
        <a:xfrm>
          <a:off x="458411" y="572873"/>
          <a:ext cx="4115155" cy="26131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1. Accepts, for better or worse, that licit and illicit drug use is part of our world and chooses to work to minimize its harmful effects rather than simply ignore or condemn them.</a:t>
          </a:r>
        </a:p>
      </dsp:txBody>
      <dsp:txXfrm>
        <a:off x="534947" y="649409"/>
        <a:ext cx="3962083" cy="2460051"/>
      </dsp:txXfrm>
    </dsp:sp>
    <dsp:sp modelId="{89B1EC46-CE75-4CA9-B9D6-7F2F760BE601}">
      <dsp:nvSpPr>
        <dsp:cNvPr id="0" name=""/>
        <dsp:cNvSpPr/>
      </dsp:nvSpPr>
      <dsp:spPr>
        <a:xfrm>
          <a:off x="5030807" y="138496"/>
          <a:ext cx="4115155" cy="261312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0CD8FA56-FD25-4B05-9E04-0526A6F13F2B}">
      <dsp:nvSpPr>
        <dsp:cNvPr id="0" name=""/>
        <dsp:cNvSpPr/>
      </dsp:nvSpPr>
      <dsp:spPr>
        <a:xfrm>
          <a:off x="5488046" y="572873"/>
          <a:ext cx="4115155" cy="26131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2. Understand drug use as a complex, multifaceted phenomenon that encompasses a continuum of behaviors from severe use to total abstinence and acknowledges that some ways of using drugs are clearly safer than others.</a:t>
          </a:r>
        </a:p>
      </dsp:txBody>
      <dsp:txXfrm>
        <a:off x="5564582" y="649409"/>
        <a:ext cx="3962083" cy="246005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65918E-B7D8-4680-BECF-EDBE9D4AC767}">
      <dsp:nvSpPr>
        <dsp:cNvPr id="0" name=""/>
        <dsp:cNvSpPr/>
      </dsp:nvSpPr>
      <dsp:spPr>
        <a:xfrm>
          <a:off x="1172" y="138496"/>
          <a:ext cx="4115155" cy="2613123"/>
        </a:xfrm>
        <a:prstGeom prst="roundRect">
          <a:avLst>
            <a:gd name="adj" fmla="val 10000"/>
          </a:avLst>
        </a:prstGeom>
        <a:gradFill rotWithShape="0">
          <a:gsLst>
            <a:gs pos="0">
              <a:schemeClr val="accent4">
                <a:hueOff val="0"/>
                <a:satOff val="0"/>
                <a:lumOff val="0"/>
                <a:alphaOff val="0"/>
                <a:tint val="98000"/>
                <a:satMod val="110000"/>
                <a:lumMod val="104000"/>
              </a:schemeClr>
            </a:gs>
            <a:gs pos="69000">
              <a:schemeClr val="accent4">
                <a:hueOff val="0"/>
                <a:satOff val="0"/>
                <a:lumOff val="0"/>
                <a:alphaOff val="0"/>
                <a:shade val="88000"/>
                <a:satMod val="130000"/>
                <a:lumMod val="92000"/>
              </a:schemeClr>
            </a:gs>
            <a:gs pos="100000">
              <a:schemeClr val="accent4">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D4DA364D-6CF1-4FC7-B61D-CCF4A597D493}">
      <dsp:nvSpPr>
        <dsp:cNvPr id="0" name=""/>
        <dsp:cNvSpPr/>
      </dsp:nvSpPr>
      <dsp:spPr>
        <a:xfrm>
          <a:off x="458411" y="572873"/>
          <a:ext cx="4115155" cy="2613123"/>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3. Establishes quality of individual and community life and well-being, not necessarily cessation of all drug use – as the criteria for successful interventions and policies. </a:t>
          </a:r>
        </a:p>
      </dsp:txBody>
      <dsp:txXfrm>
        <a:off x="534947" y="649409"/>
        <a:ext cx="3962083" cy="2460051"/>
      </dsp:txXfrm>
    </dsp:sp>
    <dsp:sp modelId="{C8B598A1-BC9C-4542-A248-267D084E66C4}">
      <dsp:nvSpPr>
        <dsp:cNvPr id="0" name=""/>
        <dsp:cNvSpPr/>
      </dsp:nvSpPr>
      <dsp:spPr>
        <a:xfrm>
          <a:off x="5030807" y="138496"/>
          <a:ext cx="4115155" cy="2613123"/>
        </a:xfrm>
        <a:prstGeom prst="roundRect">
          <a:avLst>
            <a:gd name="adj" fmla="val 10000"/>
          </a:avLst>
        </a:prstGeom>
        <a:gradFill rotWithShape="0">
          <a:gsLst>
            <a:gs pos="0">
              <a:schemeClr val="accent4">
                <a:hueOff val="0"/>
                <a:satOff val="0"/>
                <a:lumOff val="0"/>
                <a:alphaOff val="0"/>
                <a:tint val="98000"/>
                <a:satMod val="110000"/>
                <a:lumMod val="104000"/>
              </a:schemeClr>
            </a:gs>
            <a:gs pos="69000">
              <a:schemeClr val="accent4">
                <a:hueOff val="0"/>
                <a:satOff val="0"/>
                <a:lumOff val="0"/>
                <a:alphaOff val="0"/>
                <a:shade val="88000"/>
                <a:satMod val="130000"/>
                <a:lumMod val="92000"/>
              </a:schemeClr>
            </a:gs>
            <a:gs pos="100000">
              <a:schemeClr val="accent4">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983BC324-DB20-4A4E-AD71-C879078B36CB}">
      <dsp:nvSpPr>
        <dsp:cNvPr id="0" name=""/>
        <dsp:cNvSpPr/>
      </dsp:nvSpPr>
      <dsp:spPr>
        <a:xfrm>
          <a:off x="5488046" y="572873"/>
          <a:ext cx="4115155" cy="2613123"/>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4. Calls for the non-judgmental, non-coercive provision of services and resources to people who use drugs and the communities in which they live in order to assist them in reducing attendant harm.</a:t>
          </a:r>
        </a:p>
      </dsp:txBody>
      <dsp:txXfrm>
        <a:off x="5564582" y="649409"/>
        <a:ext cx="3962083" cy="246005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ACDFB9-DBDF-400D-90BE-1CE152BEF37D}">
      <dsp:nvSpPr>
        <dsp:cNvPr id="0" name=""/>
        <dsp:cNvSpPr/>
      </dsp:nvSpPr>
      <dsp:spPr>
        <a:xfrm>
          <a:off x="1172" y="138496"/>
          <a:ext cx="4115155" cy="2613123"/>
        </a:xfrm>
        <a:prstGeom prst="roundRect">
          <a:avLst>
            <a:gd name="adj" fmla="val 10000"/>
          </a:avLst>
        </a:prstGeom>
        <a:gradFill rotWithShape="0">
          <a:gsLst>
            <a:gs pos="0">
              <a:schemeClr val="dk2">
                <a:hueOff val="0"/>
                <a:satOff val="0"/>
                <a:lumOff val="0"/>
                <a:alphaOff val="0"/>
                <a:tint val="98000"/>
                <a:satMod val="110000"/>
                <a:lumMod val="104000"/>
              </a:schemeClr>
            </a:gs>
            <a:gs pos="69000">
              <a:schemeClr val="dk2">
                <a:hueOff val="0"/>
                <a:satOff val="0"/>
                <a:lumOff val="0"/>
                <a:alphaOff val="0"/>
                <a:shade val="88000"/>
                <a:satMod val="130000"/>
                <a:lumMod val="92000"/>
              </a:schemeClr>
            </a:gs>
            <a:gs pos="100000">
              <a:schemeClr val="dk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27CE2FB5-2A23-4DDA-A58A-E1FEA8554921}">
      <dsp:nvSpPr>
        <dsp:cNvPr id="0" name=""/>
        <dsp:cNvSpPr/>
      </dsp:nvSpPr>
      <dsp:spPr>
        <a:xfrm>
          <a:off x="458411" y="572873"/>
          <a:ext cx="4115155" cy="2613123"/>
        </a:xfrm>
        <a:prstGeom prst="roundRect">
          <a:avLst>
            <a:gd name="adj" fmla="val 10000"/>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b="0" i="0" kern="1200" dirty="0"/>
            <a:t>5. Ensures that people who use drugs and those with a history of drug use routinely have a real voice in the creation of programs and policies designed to serve them.</a:t>
          </a:r>
          <a:endParaRPr lang="en-US" sz="2100" kern="1200" dirty="0"/>
        </a:p>
      </dsp:txBody>
      <dsp:txXfrm>
        <a:off x="534947" y="649409"/>
        <a:ext cx="3962083" cy="2460051"/>
      </dsp:txXfrm>
    </dsp:sp>
    <dsp:sp modelId="{0B5E0281-9D5B-414F-9A2E-236BD9869A55}">
      <dsp:nvSpPr>
        <dsp:cNvPr id="0" name=""/>
        <dsp:cNvSpPr/>
      </dsp:nvSpPr>
      <dsp:spPr>
        <a:xfrm>
          <a:off x="5030807" y="138496"/>
          <a:ext cx="4115155" cy="2613123"/>
        </a:xfrm>
        <a:prstGeom prst="roundRect">
          <a:avLst>
            <a:gd name="adj" fmla="val 10000"/>
          </a:avLst>
        </a:prstGeom>
        <a:gradFill rotWithShape="0">
          <a:gsLst>
            <a:gs pos="0">
              <a:schemeClr val="dk2">
                <a:hueOff val="0"/>
                <a:satOff val="0"/>
                <a:lumOff val="0"/>
                <a:alphaOff val="0"/>
                <a:tint val="98000"/>
                <a:satMod val="110000"/>
                <a:lumMod val="104000"/>
              </a:schemeClr>
            </a:gs>
            <a:gs pos="69000">
              <a:schemeClr val="dk2">
                <a:hueOff val="0"/>
                <a:satOff val="0"/>
                <a:lumOff val="0"/>
                <a:alphaOff val="0"/>
                <a:shade val="88000"/>
                <a:satMod val="130000"/>
                <a:lumMod val="92000"/>
              </a:schemeClr>
            </a:gs>
            <a:gs pos="100000">
              <a:schemeClr val="dk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D2BD9232-0522-4911-9FC6-8DE0E4411C75}">
      <dsp:nvSpPr>
        <dsp:cNvPr id="0" name=""/>
        <dsp:cNvSpPr/>
      </dsp:nvSpPr>
      <dsp:spPr>
        <a:xfrm>
          <a:off x="5488046" y="572873"/>
          <a:ext cx="4115155" cy="2613123"/>
        </a:xfrm>
        <a:prstGeom prst="roundRect">
          <a:avLst>
            <a:gd name="adj" fmla="val 10000"/>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6. </a:t>
          </a:r>
          <a:r>
            <a:rPr lang="en-US" sz="2100" b="0" i="0" kern="1200" dirty="0"/>
            <a:t>Affirms people who use drugs (PWUD) themselves as the primary agents of reducing the harms of their drug use and seeks to empower PWUD to share information and support each other in strategies which meet their actual conditions of use.</a:t>
          </a:r>
          <a:endParaRPr lang="en-US" sz="2100" kern="1200" dirty="0"/>
        </a:p>
      </dsp:txBody>
      <dsp:txXfrm>
        <a:off x="5564582" y="649409"/>
        <a:ext cx="3962083" cy="246005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2CAACD-6F70-4111-B7B4-A6A54F9150AD}">
      <dsp:nvSpPr>
        <dsp:cNvPr id="0" name=""/>
        <dsp:cNvSpPr/>
      </dsp:nvSpPr>
      <dsp:spPr>
        <a:xfrm>
          <a:off x="1172" y="138496"/>
          <a:ext cx="4115155" cy="2613123"/>
        </a:xfrm>
        <a:prstGeom prst="roundRect">
          <a:avLst>
            <a:gd name="adj" fmla="val 10000"/>
          </a:avLst>
        </a:prstGeom>
        <a:solidFill>
          <a:srgbClr val="0070C0"/>
        </a:solidFill>
        <a:ln>
          <a:noFill/>
        </a:ln>
        <a:effectLst/>
      </dsp:spPr>
      <dsp:style>
        <a:lnRef idx="0">
          <a:scrgbClr r="0" g="0" b="0"/>
        </a:lnRef>
        <a:fillRef idx="3">
          <a:scrgbClr r="0" g="0" b="0"/>
        </a:fillRef>
        <a:effectRef idx="2">
          <a:scrgbClr r="0" g="0" b="0"/>
        </a:effectRef>
        <a:fontRef idx="minor">
          <a:schemeClr val="lt1"/>
        </a:fontRef>
      </dsp:style>
    </dsp:sp>
    <dsp:sp modelId="{9B37F6F9-BFC3-45B3-AD32-7A69EA3FACFF}">
      <dsp:nvSpPr>
        <dsp:cNvPr id="0" name=""/>
        <dsp:cNvSpPr/>
      </dsp:nvSpPr>
      <dsp:spPr>
        <a:xfrm>
          <a:off x="458411" y="572873"/>
          <a:ext cx="4115155" cy="2613123"/>
        </a:xfrm>
        <a:prstGeom prst="roundRect">
          <a:avLst>
            <a:gd name="adj" fmla="val 10000"/>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7. </a:t>
          </a:r>
          <a:r>
            <a:rPr lang="en-US" sz="2000" b="0" i="0" kern="1200">
              <a:solidFill>
                <a:srgbClr val="000000"/>
              </a:solidFill>
              <a:effectLst/>
              <a:latin typeface="Public Sans"/>
            </a:rPr>
            <a:t>Recognizes that the realities of poverty, class, racism, social isolation, past trauma, sex-based discrimination, and other social inequalities affect both people’s vulnerability to and capacity for effectively dealing with drug-related harm.</a:t>
          </a:r>
          <a:endParaRPr lang="en-US" sz="2000" b="0" i="0" kern="1200" dirty="0">
            <a:solidFill>
              <a:srgbClr val="000000"/>
            </a:solidFill>
            <a:effectLst/>
            <a:latin typeface="Public Sans"/>
          </a:endParaRPr>
        </a:p>
      </dsp:txBody>
      <dsp:txXfrm>
        <a:off x="534947" y="649409"/>
        <a:ext cx="3962083" cy="2460051"/>
      </dsp:txXfrm>
    </dsp:sp>
    <dsp:sp modelId="{0B5E0281-9D5B-414F-9A2E-236BD9869A55}">
      <dsp:nvSpPr>
        <dsp:cNvPr id="0" name=""/>
        <dsp:cNvSpPr/>
      </dsp:nvSpPr>
      <dsp:spPr>
        <a:xfrm>
          <a:off x="5030807" y="138496"/>
          <a:ext cx="4115155" cy="2613123"/>
        </a:xfrm>
        <a:prstGeom prst="roundRect">
          <a:avLst>
            <a:gd name="adj" fmla="val 10000"/>
          </a:avLst>
        </a:prstGeom>
        <a:solidFill>
          <a:srgbClr val="0070C0"/>
        </a:solidFill>
        <a:ln>
          <a:noFill/>
        </a:ln>
        <a:effectLst/>
      </dsp:spPr>
      <dsp:style>
        <a:lnRef idx="0">
          <a:scrgbClr r="0" g="0" b="0"/>
        </a:lnRef>
        <a:fillRef idx="3">
          <a:scrgbClr r="0" g="0" b="0"/>
        </a:fillRef>
        <a:effectRef idx="2">
          <a:scrgbClr r="0" g="0" b="0"/>
        </a:effectRef>
        <a:fontRef idx="minor">
          <a:schemeClr val="lt1"/>
        </a:fontRef>
      </dsp:style>
    </dsp:sp>
    <dsp:sp modelId="{D2BD9232-0522-4911-9FC6-8DE0E4411C75}">
      <dsp:nvSpPr>
        <dsp:cNvPr id="0" name=""/>
        <dsp:cNvSpPr/>
      </dsp:nvSpPr>
      <dsp:spPr>
        <a:xfrm>
          <a:off x="5488046" y="572873"/>
          <a:ext cx="4115155" cy="2613123"/>
        </a:xfrm>
        <a:prstGeom prst="roundRect">
          <a:avLst>
            <a:gd name="adj" fmla="val 10000"/>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0" i="0" kern="1200" dirty="0">
              <a:solidFill>
                <a:srgbClr val="333333"/>
              </a:solidFill>
              <a:effectLst/>
              <a:latin typeface="Helvetica Neue"/>
            </a:rPr>
            <a:t>8. </a:t>
          </a:r>
          <a:r>
            <a:rPr lang="en-US" sz="2000" b="0" i="0" kern="1200" dirty="0">
              <a:solidFill>
                <a:srgbClr val="000000"/>
              </a:solidFill>
              <a:effectLst/>
              <a:latin typeface="Rubik"/>
            </a:rPr>
            <a:t>Does not attempt to minimize or ignore the real and tragic harm and danger that can be associated with illicit drug use.</a:t>
          </a:r>
          <a:endParaRPr lang="en-US" sz="2000" kern="1200" dirty="0"/>
        </a:p>
      </dsp:txBody>
      <dsp:txXfrm>
        <a:off x="5564582" y="649409"/>
        <a:ext cx="3962083" cy="246005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B4C2B9-92E4-4FF5-8D94-987A4973BA59}">
      <dsp:nvSpPr>
        <dsp:cNvPr id="0" name=""/>
        <dsp:cNvSpPr/>
      </dsp:nvSpPr>
      <dsp:spPr>
        <a:xfrm>
          <a:off x="1172" y="138496"/>
          <a:ext cx="4115155" cy="261312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FFC2F43B-D0DC-4A55-BC86-3E6F6879724A}">
      <dsp:nvSpPr>
        <dsp:cNvPr id="0" name=""/>
        <dsp:cNvSpPr/>
      </dsp:nvSpPr>
      <dsp:spPr>
        <a:xfrm>
          <a:off x="458411" y="572873"/>
          <a:ext cx="4115155" cy="26131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dirty="0"/>
            <a:t>Please scan this QR code to take our short post-test</a:t>
          </a:r>
        </a:p>
      </dsp:txBody>
      <dsp:txXfrm>
        <a:off x="534947" y="649409"/>
        <a:ext cx="3962083" cy="2460051"/>
      </dsp:txXfrm>
    </dsp:sp>
    <dsp:sp modelId="{8D5201D9-D97E-4E54-9ED0-8ED1BA38316D}">
      <dsp:nvSpPr>
        <dsp:cNvPr id="0" name=""/>
        <dsp:cNvSpPr/>
      </dsp:nvSpPr>
      <dsp:spPr>
        <a:xfrm>
          <a:off x="5030807" y="138496"/>
          <a:ext cx="4115155" cy="261312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A97518ED-0861-421E-B910-027DF05B2B71}">
      <dsp:nvSpPr>
        <dsp:cNvPr id="0" name=""/>
        <dsp:cNvSpPr/>
      </dsp:nvSpPr>
      <dsp:spPr>
        <a:xfrm>
          <a:off x="5488046" y="572873"/>
          <a:ext cx="4115155" cy="261312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a:t>*QR CODE* </a:t>
          </a:r>
        </a:p>
      </dsp:txBody>
      <dsp:txXfrm>
        <a:off x="5564582" y="649409"/>
        <a:ext cx="3962083" cy="2460051"/>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030ABB-4757-4CE9-967E-D2B695A4E397}" type="datetimeFigureOut">
              <a:rPr lang="en-US" smtClean="0"/>
              <a:t>2/17/2023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FBA08D-21FA-4CD8-85FC-9E91D345C239}" type="slidenum">
              <a:rPr lang="en-US" smtClean="0"/>
              <a:t>‹#›</a:t>
            </a:fld>
            <a:endParaRPr lang="en-US"/>
          </a:p>
        </p:txBody>
      </p:sp>
    </p:spTree>
    <p:extLst>
      <p:ext uri="{BB962C8B-B14F-4D97-AF65-F5344CB8AC3E}">
        <p14:creationId xmlns:p14="http://schemas.microsoft.com/office/powerpoint/2010/main" val="3762407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2909" indent="-285734">
              <a:defRPr>
                <a:solidFill>
                  <a:schemeClr val="tx1"/>
                </a:solidFill>
                <a:latin typeface="Arial" charset="0"/>
              </a:defRPr>
            </a:lvl2pPr>
            <a:lvl3pPr marL="1142937" indent="-228587">
              <a:defRPr>
                <a:solidFill>
                  <a:schemeClr val="tx1"/>
                </a:solidFill>
                <a:latin typeface="Arial" charset="0"/>
              </a:defRPr>
            </a:lvl3pPr>
            <a:lvl4pPr marL="1600111" indent="-228587">
              <a:defRPr>
                <a:solidFill>
                  <a:schemeClr val="tx1"/>
                </a:solidFill>
                <a:latin typeface="Arial" charset="0"/>
              </a:defRPr>
            </a:lvl4pPr>
            <a:lvl5pPr marL="2057287" indent="-228587">
              <a:defRPr>
                <a:solidFill>
                  <a:schemeClr val="tx1"/>
                </a:solidFill>
                <a:latin typeface="Arial" charset="0"/>
              </a:defRPr>
            </a:lvl5pPr>
            <a:lvl6pPr marL="2514461" indent="-228587" eaLnBrk="0" fontAlgn="base" hangingPunct="0">
              <a:spcBef>
                <a:spcPct val="0"/>
              </a:spcBef>
              <a:spcAft>
                <a:spcPct val="0"/>
              </a:spcAft>
              <a:defRPr>
                <a:solidFill>
                  <a:schemeClr val="tx1"/>
                </a:solidFill>
                <a:latin typeface="Arial" charset="0"/>
              </a:defRPr>
            </a:lvl6pPr>
            <a:lvl7pPr marL="2971635" indent="-228587" eaLnBrk="0" fontAlgn="base" hangingPunct="0">
              <a:spcBef>
                <a:spcPct val="0"/>
              </a:spcBef>
              <a:spcAft>
                <a:spcPct val="0"/>
              </a:spcAft>
              <a:defRPr>
                <a:solidFill>
                  <a:schemeClr val="tx1"/>
                </a:solidFill>
                <a:latin typeface="Arial" charset="0"/>
              </a:defRPr>
            </a:lvl7pPr>
            <a:lvl8pPr marL="3428811" indent="-228587" eaLnBrk="0" fontAlgn="base" hangingPunct="0">
              <a:spcBef>
                <a:spcPct val="0"/>
              </a:spcBef>
              <a:spcAft>
                <a:spcPct val="0"/>
              </a:spcAft>
              <a:defRPr>
                <a:solidFill>
                  <a:schemeClr val="tx1"/>
                </a:solidFill>
                <a:latin typeface="Arial" charset="0"/>
              </a:defRPr>
            </a:lvl8pPr>
            <a:lvl9pPr marL="3885985" indent="-228587" eaLnBrk="0" fontAlgn="base" hangingPunct="0">
              <a:spcBef>
                <a:spcPct val="0"/>
              </a:spcBef>
              <a:spcAft>
                <a:spcPct val="0"/>
              </a:spcAft>
              <a:defRPr>
                <a:solidFill>
                  <a:schemeClr val="tx1"/>
                </a:solidFill>
                <a:latin typeface="Arial" charset="0"/>
              </a:defRPr>
            </a:lvl9pPr>
          </a:lstStyle>
          <a:p>
            <a:fld id="{FDDBB2FE-3423-42A4-8223-13ED097222E5}" type="slidenum">
              <a:rPr lang="en-US" altLang="en-US" smtClean="0"/>
              <a:pPr/>
              <a:t>11</a:t>
            </a:fld>
            <a:endParaRPr lang="en-US" alt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3165818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HCV is greatly under-ascertained</a:t>
            </a:r>
            <a:r>
              <a:rPr lang="en-US" baseline="0" dirty="0"/>
              <a:t> and under-reported, 2017 had a total of 3216 cases but estimated to be 44,700 new cases</a:t>
            </a:r>
          </a:p>
          <a:p>
            <a:r>
              <a:rPr lang="en-US" baseline="0" dirty="0"/>
              <a:t>2.4 million people in US are living with HCV</a:t>
            </a:r>
          </a:p>
          <a:p>
            <a:r>
              <a:rPr lang="en-US" baseline="0" dirty="0"/>
              <a:t>Sex with an HCV infected person can lead to HCV transmission but is rare</a:t>
            </a:r>
          </a:p>
          <a:p>
            <a:r>
              <a:rPr lang="en-US" baseline="0" dirty="0"/>
              <a:t>Sharing personal items contaminated with HCV blood such as razors or toothbrushes is inefficient vectors of transmission</a:t>
            </a:r>
          </a:p>
          <a:p>
            <a:r>
              <a:rPr lang="en-US" baseline="0" dirty="0"/>
              <a:t>Unregulated tattooing is a risk for HCV </a:t>
            </a:r>
          </a:p>
          <a:p>
            <a:endParaRPr lang="en-US" dirty="0"/>
          </a:p>
        </p:txBody>
      </p:sp>
      <p:sp>
        <p:nvSpPr>
          <p:cNvPr id="4" name="Slide Number Placeholder 3"/>
          <p:cNvSpPr>
            <a:spLocks noGrp="1"/>
          </p:cNvSpPr>
          <p:nvPr>
            <p:ph type="sldNum" sz="quarter" idx="10"/>
          </p:nvPr>
        </p:nvSpPr>
        <p:spPr/>
        <p:txBody>
          <a:bodyPr/>
          <a:lstStyle/>
          <a:p>
            <a:fld id="{E01E2152-F217-1B4D-9977-34EAB43C5B44}" type="slidenum">
              <a:rPr lang="en-US" smtClean="0"/>
              <a:t>14</a:t>
            </a:fld>
            <a:endParaRPr lang="en-US"/>
          </a:p>
        </p:txBody>
      </p:sp>
    </p:spTree>
    <p:extLst>
      <p:ext uri="{BB962C8B-B14F-4D97-AF65-F5344CB8AC3E}">
        <p14:creationId xmlns:p14="http://schemas.microsoft.com/office/powerpoint/2010/main" val="1904783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Primary stage:</a:t>
            </a:r>
            <a:r>
              <a:rPr lang="en-US" baseline="0" dirty="0"/>
              <a:t> single or multiple sores, sore is usually firm, round, painless, sore last 3-6 weeks and heals regardless of whether or not treatment is received, even if sore goes away treatment is still required</a:t>
            </a:r>
          </a:p>
          <a:p>
            <a:r>
              <a:rPr lang="en-US" baseline="0" dirty="0"/>
              <a:t>Secondary stage: skin rashes or mucous membrane lesions in mouth, vagina, anus, usually starts with a rash, rash look rough, red or reddish brown spots on palms of hands or bottom of feet</a:t>
            </a:r>
          </a:p>
          <a:p>
            <a:r>
              <a:rPr lang="en-US" baseline="0" dirty="0"/>
              <a:t>Latent stage: no signs or visible symptoms </a:t>
            </a:r>
          </a:p>
          <a:p>
            <a:r>
              <a:rPr lang="en-US" baseline="0" dirty="0"/>
              <a:t>Tertiary stage: not common to develop to this stage, can affect many organs including heart, blood vessels, brain and nervous system, could occur 10-30 years after infection began </a:t>
            </a:r>
            <a:endParaRPr lang="en-US" dirty="0"/>
          </a:p>
        </p:txBody>
      </p:sp>
      <p:sp>
        <p:nvSpPr>
          <p:cNvPr id="4" name="Slide Number Placeholder 3"/>
          <p:cNvSpPr>
            <a:spLocks noGrp="1"/>
          </p:cNvSpPr>
          <p:nvPr>
            <p:ph type="sldNum" sz="quarter" idx="10"/>
          </p:nvPr>
        </p:nvSpPr>
        <p:spPr/>
        <p:txBody>
          <a:bodyPr/>
          <a:lstStyle/>
          <a:p>
            <a:fld id="{E01E2152-F217-1B4D-9977-34EAB43C5B44}" type="slidenum">
              <a:rPr lang="en-US" smtClean="0"/>
              <a:t>15</a:t>
            </a:fld>
            <a:endParaRPr lang="en-US"/>
          </a:p>
        </p:txBody>
      </p:sp>
    </p:spTree>
    <p:extLst>
      <p:ext uri="{BB962C8B-B14F-4D97-AF65-F5344CB8AC3E}">
        <p14:creationId xmlns:p14="http://schemas.microsoft.com/office/powerpoint/2010/main" val="3618532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EE36290-B3D2-4112-B59C-D9BA214BAD6A}" type="datetimeFigureOut">
              <a:rPr lang="en-US" smtClean="0"/>
              <a:t>2/17/2023</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D09648A7-F884-4D55-84F2-B6ADCEB54392}"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66679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E36290-B3D2-4112-B59C-D9BA214BAD6A}"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9648A7-F884-4D55-84F2-B6ADCEB54392}"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81707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E36290-B3D2-4112-B59C-D9BA214BAD6A}"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9648A7-F884-4D55-84F2-B6ADCEB54392}"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37557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E36290-B3D2-4112-B59C-D9BA214BAD6A}"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9648A7-F884-4D55-84F2-B6ADCEB54392}"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17513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E36290-B3D2-4112-B59C-D9BA214BAD6A}" type="datetimeFigureOut">
              <a:rPr lang="en-US" smtClean="0"/>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9648A7-F884-4D55-84F2-B6ADCEB54392}"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6578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E36290-B3D2-4112-B59C-D9BA214BAD6A}" type="datetimeFigureOut">
              <a:rPr lang="en-US" smtClean="0"/>
              <a:t>2/17/2023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9648A7-F884-4D55-84F2-B6ADCEB54392}"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18526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E36290-B3D2-4112-B59C-D9BA214BAD6A}" type="datetimeFigureOut">
              <a:rPr lang="en-US" smtClean="0"/>
              <a:t>2/17/2023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9648A7-F884-4D55-84F2-B6ADCEB54392}"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8990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EE36290-B3D2-4112-B59C-D9BA214BAD6A}" type="datetimeFigureOut">
              <a:rPr lang="en-US" smtClean="0"/>
              <a:t>2/17/2023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9648A7-F884-4D55-84F2-B6ADCEB54392}"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2460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E36290-B3D2-4112-B59C-D9BA214BAD6A}" type="datetimeFigureOut">
              <a:rPr lang="en-US" smtClean="0"/>
              <a:t>2/17/2023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9648A7-F884-4D55-84F2-B6ADCEB54392}" type="slidenum">
              <a:rPr lang="en-US" smtClean="0"/>
              <a:t>‹#›</a:t>
            </a:fld>
            <a:endParaRPr lang="en-US"/>
          </a:p>
        </p:txBody>
      </p:sp>
    </p:spTree>
    <p:extLst>
      <p:ext uri="{BB962C8B-B14F-4D97-AF65-F5344CB8AC3E}">
        <p14:creationId xmlns:p14="http://schemas.microsoft.com/office/powerpoint/2010/main" val="1562428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E36290-B3D2-4112-B59C-D9BA214BAD6A}" type="datetimeFigureOut">
              <a:rPr lang="en-US" smtClean="0"/>
              <a:t>2/17/2023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9648A7-F884-4D55-84F2-B6ADCEB54392}"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90824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7EE36290-B3D2-4112-B59C-D9BA214BAD6A}" type="datetimeFigureOut">
              <a:rPr lang="en-US" smtClean="0"/>
              <a:t>2/17/2023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D09648A7-F884-4D55-84F2-B6ADCEB54392}"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44430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EE36290-B3D2-4112-B59C-D9BA214BAD6A}" type="datetimeFigureOut">
              <a:rPr lang="en-US" smtClean="0"/>
              <a:t>2/17/2023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09648A7-F884-4D55-84F2-B6ADCEB54392}"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87178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arg.as.m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www.facebook.com/aidsresourcegroup/" TargetMode="External"/><Relationship Id="rId7" Type="http://schemas.openxmlformats.org/officeDocument/2006/relationships/image" Target="../media/image2.jpeg"/><Relationship Id="rId2" Type="http://schemas.openxmlformats.org/officeDocument/2006/relationships/hyperlink" Target="http://www.argevansville.org/" TargetMode="External"/><Relationship Id="rId1" Type="http://schemas.openxmlformats.org/officeDocument/2006/relationships/slideLayout" Target="../slideLayouts/slideLayout2.xml"/><Relationship Id="rId6" Type="http://schemas.openxmlformats.org/officeDocument/2006/relationships/hyperlink" Target="mailto:tgilham@argevansville.org" TargetMode="External"/><Relationship Id="rId5" Type="http://schemas.openxmlformats.org/officeDocument/2006/relationships/hyperlink" Target="mailto:director@argevansville.org" TargetMode="External"/><Relationship Id="rId4" Type="http://schemas.openxmlformats.org/officeDocument/2006/relationships/hyperlink" Target="http://www.arg.as.m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hyperlink" Target="http://www.facebook.com/aidsresourcegroup/" TargetMode="External"/><Relationship Id="rId7" Type="http://schemas.openxmlformats.org/officeDocument/2006/relationships/image" Target="../media/image2.jpeg"/><Relationship Id="rId2" Type="http://schemas.openxmlformats.org/officeDocument/2006/relationships/hyperlink" Target="http://www.argevansville.org/" TargetMode="External"/><Relationship Id="rId1" Type="http://schemas.openxmlformats.org/officeDocument/2006/relationships/slideLayout" Target="../slideLayouts/slideLayout2.xml"/><Relationship Id="rId6" Type="http://schemas.openxmlformats.org/officeDocument/2006/relationships/hyperlink" Target="mailto:tgilham@argevansville.org" TargetMode="External"/><Relationship Id="rId5" Type="http://schemas.openxmlformats.org/officeDocument/2006/relationships/hyperlink" Target="mailto:director@argevansville.org" TargetMode="External"/><Relationship Id="rId4" Type="http://schemas.openxmlformats.org/officeDocument/2006/relationships/hyperlink" Target="http://www.arg.as.me/"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EE485E7-7D6D-4CB0-A3AD-261D97B2EF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5E3208-F0C4-4962-8946-065C94F89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a:extLst>
              <a:ext uri="{FF2B5EF4-FFF2-40B4-BE49-F238E27FC236}">
                <a16:creationId xmlns:a16="http://schemas.microsoft.com/office/drawing/2014/main" id="{E37880C7-B710-6BD2-E844-DFA31946D266}"/>
              </a:ext>
            </a:extLst>
          </p:cNvPr>
          <p:cNvSpPr>
            <a:spLocks noGrp="1"/>
          </p:cNvSpPr>
          <p:nvPr>
            <p:ph type="ctrTitle"/>
          </p:nvPr>
        </p:nvSpPr>
        <p:spPr>
          <a:xfrm>
            <a:off x="5140235" y="1027937"/>
            <a:ext cx="6083708" cy="3711894"/>
          </a:xfrm>
        </p:spPr>
        <p:txBody>
          <a:bodyPr anchor="ctr">
            <a:normAutofit/>
          </a:bodyPr>
          <a:lstStyle/>
          <a:p>
            <a:r>
              <a:rPr lang="en-US" sz="4600"/>
              <a:t>A Community Update on HIV: Learning the Basics and Decreasing Stigma</a:t>
            </a:r>
          </a:p>
        </p:txBody>
      </p:sp>
      <p:sp>
        <p:nvSpPr>
          <p:cNvPr id="3" name="Subtitle 2">
            <a:extLst>
              <a:ext uri="{FF2B5EF4-FFF2-40B4-BE49-F238E27FC236}">
                <a16:creationId xmlns:a16="http://schemas.microsoft.com/office/drawing/2014/main" id="{CB110A9E-9B41-E188-0B1A-82989AF60F88}"/>
              </a:ext>
            </a:extLst>
          </p:cNvPr>
          <p:cNvSpPr>
            <a:spLocks noGrp="1"/>
          </p:cNvSpPr>
          <p:nvPr>
            <p:ph type="subTitle" idx="1"/>
          </p:nvPr>
        </p:nvSpPr>
        <p:spPr>
          <a:xfrm>
            <a:off x="968057" y="1027937"/>
            <a:ext cx="3254899" cy="3711894"/>
          </a:xfrm>
        </p:spPr>
        <p:txBody>
          <a:bodyPr anchor="ctr">
            <a:normAutofit/>
          </a:bodyPr>
          <a:lstStyle/>
          <a:p>
            <a:pPr algn="r"/>
            <a:r>
              <a:rPr lang="en-US" dirty="0"/>
              <a:t>Presented by:</a:t>
            </a:r>
          </a:p>
          <a:p>
            <a:pPr algn="r"/>
            <a:r>
              <a:rPr lang="en-US" b="1" dirty="0"/>
              <a:t>Stacey Easley</a:t>
            </a:r>
            <a:r>
              <a:rPr lang="en-US" dirty="0"/>
              <a:t> Executive Director     AIDS Resource Group</a:t>
            </a:r>
          </a:p>
          <a:p>
            <a:pPr algn="r"/>
            <a:r>
              <a:rPr lang="en-US" b="1" dirty="0"/>
              <a:t>Tyler Gilham</a:t>
            </a:r>
            <a:r>
              <a:rPr lang="en-US" dirty="0"/>
              <a:t> Outreach Specialist    AIDS Resource Group</a:t>
            </a:r>
          </a:p>
        </p:txBody>
      </p:sp>
      <p:cxnSp>
        <p:nvCxnSpPr>
          <p:cNvPr id="12" name="Straight Connector 11">
            <a:extLst>
              <a:ext uri="{FF2B5EF4-FFF2-40B4-BE49-F238E27FC236}">
                <a16:creationId xmlns:a16="http://schemas.microsoft.com/office/drawing/2014/main" id="{4FAE17D3-C2DC-4665-AF20-33C5BACD5E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375124"/>
            <a:ext cx="0" cy="3017520"/>
          </a:xfrm>
          <a:prstGeom prst="line">
            <a:avLst/>
          </a:prstGeom>
          <a:ln w="31750"/>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7021C573-B3FF-44B8-A5DE-AB39E9AA6B9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6" name="Straight Connector 15">
            <a:extLst>
              <a:ext uri="{FF2B5EF4-FFF2-40B4-BE49-F238E27FC236}">
                <a16:creationId xmlns:a16="http://schemas.microsoft.com/office/drawing/2014/main" id="{50B0CCD4-E9B0-43B2-806F-05EDF57A76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7669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82E7304-2AC2-4A5C-924D-A6AC3FFC5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4286E1-372D-0A2D-DDE1-F3CDF6701D75}"/>
              </a:ext>
            </a:extLst>
          </p:cNvPr>
          <p:cNvSpPr>
            <a:spLocks noGrp="1"/>
          </p:cNvSpPr>
          <p:nvPr>
            <p:ph type="title"/>
          </p:nvPr>
        </p:nvSpPr>
        <p:spPr>
          <a:xfrm>
            <a:off x="1451579" y="804519"/>
            <a:ext cx="9603275" cy="1049235"/>
          </a:xfrm>
        </p:spPr>
        <p:txBody>
          <a:bodyPr>
            <a:normAutofit/>
          </a:bodyPr>
          <a:lstStyle/>
          <a:p>
            <a:r>
              <a:rPr lang="en-US" dirty="0"/>
              <a:t>HIV Prevention</a:t>
            </a:r>
          </a:p>
        </p:txBody>
      </p:sp>
      <p:cxnSp>
        <p:nvCxnSpPr>
          <p:cNvPr id="11" name="Straight Connector 10">
            <a:extLst>
              <a:ext uri="{FF2B5EF4-FFF2-40B4-BE49-F238E27FC236}">
                <a16:creationId xmlns:a16="http://schemas.microsoft.com/office/drawing/2014/main" id="{D259FEF2-F6A5-442F-BA10-4E39EECD0A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1853754"/>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3" name="Rectangle 12">
            <a:extLst>
              <a:ext uri="{FF2B5EF4-FFF2-40B4-BE49-F238E27FC236}">
                <a16:creationId xmlns:a16="http://schemas.microsoft.com/office/drawing/2014/main" id="{A3C183B1-1D4B-4E3D-A02E-A426E3BFA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5" name="Content Placeholder 2">
            <a:extLst>
              <a:ext uri="{FF2B5EF4-FFF2-40B4-BE49-F238E27FC236}">
                <a16:creationId xmlns:a16="http://schemas.microsoft.com/office/drawing/2014/main" id="{FE6B23D4-90A8-B304-E49D-3900C0D6B801}"/>
              </a:ext>
            </a:extLst>
          </p:cNvPr>
          <p:cNvGraphicFramePr>
            <a:graphicFrameLocks noGrp="1"/>
          </p:cNvGraphicFramePr>
          <p:nvPr>
            <p:ph idx="1"/>
            <p:extLst>
              <p:ext uri="{D42A27DB-BD31-4B8C-83A1-F6EECF244321}">
                <p14:modId xmlns:p14="http://schemas.microsoft.com/office/powerpoint/2010/main" val="92313398"/>
              </p:ext>
            </p:extLst>
          </p:nvPr>
        </p:nvGraphicFramePr>
        <p:xfrm>
          <a:off x="1450975" y="2331497"/>
          <a:ext cx="9604375" cy="37232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8945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64388" y="1145511"/>
            <a:ext cx="3733800" cy="1704975"/>
          </a:xfrm>
          <a:prstGeom prst="rect">
            <a:avLst/>
          </a:prstGeom>
          <a:noFill/>
          <a:extLst>
            <a:ext uri="{909E8E84-426E-40dd-AFC4-6F175D3DCCD1}">
              <a14:hiddenFill xmlns:a14="http://schemas.microsoft.com/office/drawing/2010/main" xmlns="">
                <a:solidFill>
                  <a:srgbClr val="FFFFFF"/>
                </a:solidFill>
              </a14:hiddenFill>
            </a:ext>
          </a:extLst>
        </p:spPr>
      </p:pic>
      <p:pic>
        <p:nvPicPr>
          <p:cNvPr id="2253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41581" y="291533"/>
            <a:ext cx="4631498" cy="62749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2532" name="Text Box 4"/>
          <p:cNvSpPr txBox="1">
            <a:spLocks noChangeArrowheads="1"/>
          </p:cNvSpPr>
          <p:nvPr/>
        </p:nvSpPr>
        <p:spPr bwMode="auto">
          <a:xfrm>
            <a:off x="1073888" y="2553588"/>
            <a:ext cx="4114800" cy="32850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spcBef>
                <a:spcPct val="20000"/>
              </a:spcBef>
              <a:spcAft>
                <a:spcPts val="600"/>
              </a:spcAft>
              <a:buClr>
                <a:schemeClr val="tx2"/>
              </a:buClr>
              <a:buFont typeface="Arial" charset="0"/>
              <a:buChar char="•"/>
              <a:defRPr sz="1700">
                <a:solidFill>
                  <a:schemeClr val="tx1"/>
                </a:solidFill>
                <a:latin typeface="Arial Narrow" pitchFamily="34" charset="0"/>
              </a:defRPr>
            </a:lvl1pPr>
            <a:lvl2pPr marL="742950" indent="-285750">
              <a:spcBef>
                <a:spcPct val="20000"/>
              </a:spcBef>
              <a:spcAft>
                <a:spcPts val="600"/>
              </a:spcAft>
              <a:buClr>
                <a:schemeClr val="tx2"/>
              </a:buClr>
              <a:buFont typeface="Arial" charset="0"/>
              <a:buChar char="•"/>
              <a:defRPr sz="1700">
                <a:solidFill>
                  <a:schemeClr val="tx1"/>
                </a:solidFill>
                <a:latin typeface="Arial Narrow" pitchFamily="34" charset="0"/>
              </a:defRPr>
            </a:lvl2pPr>
            <a:lvl3pPr marL="1143000" indent="-228600">
              <a:spcBef>
                <a:spcPct val="20000"/>
              </a:spcBef>
              <a:spcAft>
                <a:spcPts val="600"/>
              </a:spcAft>
              <a:buClr>
                <a:schemeClr val="tx2"/>
              </a:buClr>
              <a:buFont typeface="Arial" charset="0"/>
              <a:buChar char="•"/>
              <a:defRPr sz="1700">
                <a:solidFill>
                  <a:schemeClr val="tx1"/>
                </a:solidFill>
                <a:latin typeface="Arial Narrow" pitchFamily="34" charset="0"/>
              </a:defRPr>
            </a:lvl3pPr>
            <a:lvl4pPr marL="1600200" indent="-228600">
              <a:spcBef>
                <a:spcPct val="20000"/>
              </a:spcBef>
              <a:spcAft>
                <a:spcPts val="600"/>
              </a:spcAft>
              <a:buClr>
                <a:schemeClr val="tx2"/>
              </a:buClr>
              <a:buFont typeface="Arial" charset="0"/>
              <a:buChar char="•"/>
              <a:defRPr sz="1700">
                <a:solidFill>
                  <a:schemeClr val="tx1"/>
                </a:solidFill>
                <a:latin typeface="Arial Narrow" pitchFamily="34" charset="0"/>
              </a:defRPr>
            </a:lvl4pPr>
            <a:lvl5pPr marL="2057400" indent="-228600">
              <a:spcBef>
                <a:spcPct val="20000"/>
              </a:spcBef>
              <a:spcAft>
                <a:spcPts val="600"/>
              </a:spcAft>
              <a:buClr>
                <a:schemeClr val="tx2"/>
              </a:buClr>
              <a:buFont typeface="Arial" charset="0"/>
              <a:buChar char="•"/>
              <a:defRPr sz="1700">
                <a:solidFill>
                  <a:schemeClr val="tx1"/>
                </a:solidFill>
                <a:latin typeface="Arial Narrow" pitchFamily="34" charset="0"/>
              </a:defRPr>
            </a:lvl5pPr>
            <a:lvl6pPr marL="2514600" indent="-228600" eaLnBrk="0" fontAlgn="base" hangingPunct="0">
              <a:spcBef>
                <a:spcPct val="20000"/>
              </a:spcBef>
              <a:spcAft>
                <a:spcPts val="600"/>
              </a:spcAft>
              <a:buClr>
                <a:schemeClr val="tx2"/>
              </a:buClr>
              <a:buFont typeface="Arial" charset="0"/>
              <a:buChar char="•"/>
              <a:defRPr sz="1700">
                <a:solidFill>
                  <a:schemeClr val="tx1"/>
                </a:solidFill>
                <a:latin typeface="Arial Narrow" pitchFamily="34" charset="0"/>
              </a:defRPr>
            </a:lvl6pPr>
            <a:lvl7pPr marL="2971800" indent="-228600" eaLnBrk="0" fontAlgn="base" hangingPunct="0">
              <a:spcBef>
                <a:spcPct val="20000"/>
              </a:spcBef>
              <a:spcAft>
                <a:spcPts val="600"/>
              </a:spcAft>
              <a:buClr>
                <a:schemeClr val="tx2"/>
              </a:buClr>
              <a:buFont typeface="Arial" charset="0"/>
              <a:buChar char="•"/>
              <a:defRPr sz="1700">
                <a:solidFill>
                  <a:schemeClr val="tx1"/>
                </a:solidFill>
                <a:latin typeface="Arial Narrow" pitchFamily="34" charset="0"/>
              </a:defRPr>
            </a:lvl7pPr>
            <a:lvl8pPr marL="3429000" indent="-228600" eaLnBrk="0" fontAlgn="base" hangingPunct="0">
              <a:spcBef>
                <a:spcPct val="20000"/>
              </a:spcBef>
              <a:spcAft>
                <a:spcPts val="600"/>
              </a:spcAft>
              <a:buClr>
                <a:schemeClr val="tx2"/>
              </a:buClr>
              <a:buFont typeface="Arial" charset="0"/>
              <a:buChar char="•"/>
              <a:defRPr sz="1700">
                <a:solidFill>
                  <a:schemeClr val="tx1"/>
                </a:solidFill>
                <a:latin typeface="Arial Narrow" pitchFamily="34" charset="0"/>
              </a:defRPr>
            </a:lvl8pPr>
            <a:lvl9pPr marL="3886200" indent="-228600" eaLnBrk="0" fontAlgn="base" hangingPunct="0">
              <a:spcBef>
                <a:spcPct val="20000"/>
              </a:spcBef>
              <a:spcAft>
                <a:spcPts val="600"/>
              </a:spcAft>
              <a:buClr>
                <a:schemeClr val="tx2"/>
              </a:buClr>
              <a:buFont typeface="Arial" charset="0"/>
              <a:buChar char="•"/>
              <a:defRPr sz="1700">
                <a:solidFill>
                  <a:schemeClr val="tx1"/>
                </a:solidFill>
                <a:latin typeface="Arial Narrow" pitchFamily="34" charset="0"/>
              </a:defRPr>
            </a:lvl9pPr>
          </a:lstStyle>
          <a:p>
            <a:pPr eaLnBrk="1" hangingPunct="1">
              <a:spcBef>
                <a:spcPct val="50000"/>
              </a:spcBef>
              <a:spcAft>
                <a:spcPct val="0"/>
              </a:spcAft>
              <a:buClrTx/>
              <a:buFontTx/>
              <a:buNone/>
            </a:pPr>
            <a:endParaRPr lang="en-US" altLang="en-US" sz="1800" dirty="0">
              <a:latin typeface="Arial" charset="0"/>
            </a:endParaRPr>
          </a:p>
          <a:p>
            <a:pPr marL="228600" indent="-228600">
              <a:lnSpc>
                <a:spcPct val="90000"/>
              </a:lnSpc>
              <a:spcBef>
                <a:spcPts val="1000"/>
              </a:spcBef>
              <a:spcAft>
                <a:spcPct val="0"/>
              </a:spcAft>
              <a:buClrTx/>
              <a:buFont typeface="Arial" panose="020B0604020202020204" pitchFamily="34" charset="0"/>
              <a:buChar char="•"/>
            </a:pPr>
            <a:r>
              <a:rPr lang="en-US" altLang="en-US" sz="2400" dirty="0">
                <a:latin typeface="+mn-lt"/>
              </a:rPr>
              <a:t>“Nearly all pregnant women today get an HIV test as part of their prenatal care.”</a:t>
            </a:r>
          </a:p>
          <a:p>
            <a:pPr marL="228600" indent="-228600">
              <a:lnSpc>
                <a:spcPct val="90000"/>
              </a:lnSpc>
              <a:spcBef>
                <a:spcPts val="1000"/>
              </a:spcBef>
              <a:spcAft>
                <a:spcPct val="0"/>
              </a:spcAft>
              <a:buClrTx/>
              <a:buFont typeface="Arial" panose="020B0604020202020204" pitchFamily="34" charset="0"/>
              <a:buChar char="•"/>
            </a:pPr>
            <a:r>
              <a:rPr lang="en-US" altLang="en-US" sz="2400" dirty="0">
                <a:latin typeface="+mn-lt"/>
              </a:rPr>
              <a:t>Babies born to HIV+ mothers are given ART by mouth for 6 weeks and are tested for HIV at birth, 2 weeks, 4 weeks, 4 months, &amp; 18 months.</a:t>
            </a:r>
          </a:p>
        </p:txBody>
      </p:sp>
    </p:spTree>
    <p:extLst>
      <p:ext uri="{BB962C8B-B14F-4D97-AF65-F5344CB8AC3E}">
        <p14:creationId xmlns:p14="http://schemas.microsoft.com/office/powerpoint/2010/main" val="19083535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a:t>Duty to Inform </a:t>
            </a:r>
            <a:endParaRPr lang="en-US" sz="4800" dirty="0"/>
          </a:p>
        </p:txBody>
      </p:sp>
      <p:sp>
        <p:nvSpPr>
          <p:cNvPr id="3" name="Content Placeholder 2"/>
          <p:cNvSpPr>
            <a:spLocks noGrp="1"/>
          </p:cNvSpPr>
          <p:nvPr>
            <p:ph idx="1"/>
          </p:nvPr>
        </p:nvSpPr>
        <p:spPr>
          <a:xfrm>
            <a:off x="1451579" y="2015732"/>
            <a:ext cx="9603275" cy="4037749"/>
          </a:xfrm>
        </p:spPr>
        <p:txBody>
          <a:bodyPr>
            <a:normAutofit fontScale="25000" lnSpcReduction="20000"/>
          </a:bodyPr>
          <a:lstStyle/>
          <a:p>
            <a:pPr marL="457200" lvl="1" indent="0">
              <a:spcAft>
                <a:spcPts val="1200"/>
              </a:spcAft>
              <a:buNone/>
            </a:pPr>
            <a:r>
              <a:rPr lang="en-US" sz="7200"/>
              <a:t>These Indiana Laws (IC § 16-41-7-1 and IC §§ 35-45-21-1, 3) state that:</a:t>
            </a:r>
          </a:p>
          <a:p>
            <a:pPr lvl="1">
              <a:spcAft>
                <a:spcPts val="1200"/>
              </a:spcAft>
            </a:pPr>
            <a:r>
              <a:rPr lang="en-US" sz="7200"/>
              <a:t>People living with HIV are legally required to share their HIV status with people whom they have engaged, or will engage, in sexual or needle sharing activities that can transmit HIV.* </a:t>
            </a:r>
          </a:p>
          <a:p>
            <a:pPr lvl="1">
              <a:spcAft>
                <a:spcPts val="1200"/>
              </a:spcAft>
            </a:pPr>
            <a:r>
              <a:rPr lang="en-US" sz="7200"/>
              <a:t>People living with HIV may not sell, transfer, or donate blood, plasma, or semen for artificial insemination. </a:t>
            </a:r>
          </a:p>
          <a:p>
            <a:pPr lvl="1">
              <a:spcAft>
                <a:spcPts val="1200"/>
              </a:spcAft>
            </a:pPr>
            <a:r>
              <a:rPr lang="en-US" sz="7200"/>
              <a:t>Violations can lead to criminal penalties.</a:t>
            </a:r>
          </a:p>
          <a:p>
            <a:pPr marL="457200" lvl="1" indent="0">
              <a:spcAft>
                <a:spcPts val="1200"/>
              </a:spcAft>
              <a:buNone/>
            </a:pPr>
            <a:r>
              <a:rPr lang="en-US" sz="7200"/>
              <a:t>*“Activities” in the code means “sexual or needle sharing contact that has been epidemiologically demonstrated, as determined by the federal Centers for Disease Control and Prevention, to bear a significant risk of transmitting HIV” (IC § 16-41-7-1(b)).  </a:t>
            </a:r>
          </a:p>
          <a:p>
            <a:endParaRPr lang="en-US" dirty="0"/>
          </a:p>
        </p:txBody>
      </p:sp>
    </p:spTree>
    <p:extLst>
      <p:ext uri="{BB962C8B-B14F-4D97-AF65-F5344CB8AC3E}">
        <p14:creationId xmlns:p14="http://schemas.microsoft.com/office/powerpoint/2010/main" val="1974496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D6EDB49-211E-499D-9A08-6C5FF3D06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8F9F37E-D3CF-4F3D-96C2-25307819DF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id="{C5FFF17D-767C-40E7-8C89-962F1F54B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69F39E1-619D-4D9E-8823-8BD8CC320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C53F47-DF50-454F-A5A6-6B969748D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470431" y="845591"/>
            <a:ext cx="9405891" cy="1002990"/>
          </a:xfrm>
        </p:spPr>
        <p:txBody>
          <a:bodyPr anchor="ctr">
            <a:normAutofit/>
          </a:bodyPr>
          <a:lstStyle/>
          <a:p>
            <a:r>
              <a:rPr lang="en-US" dirty="0"/>
              <a:t>HIV Testing</a:t>
            </a:r>
          </a:p>
        </p:txBody>
      </p:sp>
      <p:sp>
        <p:nvSpPr>
          <p:cNvPr id="3" name="Content Placeholder 2"/>
          <p:cNvSpPr>
            <a:spLocks noGrp="1"/>
          </p:cNvSpPr>
          <p:nvPr>
            <p:ph idx="1"/>
          </p:nvPr>
        </p:nvSpPr>
        <p:spPr>
          <a:xfrm>
            <a:off x="1552727" y="1464486"/>
            <a:ext cx="9405891" cy="2403571"/>
          </a:xfrm>
        </p:spPr>
        <p:txBody>
          <a:bodyPr>
            <a:noAutofit/>
          </a:bodyPr>
          <a:lstStyle/>
          <a:p>
            <a:pPr>
              <a:lnSpc>
                <a:spcPct val="110000"/>
              </a:lnSpc>
            </a:pPr>
            <a:r>
              <a:rPr lang="en-US" sz="1800" dirty="0"/>
              <a:t>Testing Guidelines/ Info:</a:t>
            </a:r>
          </a:p>
          <a:p>
            <a:pPr lvl="1">
              <a:lnSpc>
                <a:spcPct val="110000"/>
              </a:lnSpc>
            </a:pPr>
            <a:r>
              <a:rPr lang="en-US" dirty="0"/>
              <a:t>There is a window period detection outside first 27 days.</a:t>
            </a:r>
          </a:p>
          <a:p>
            <a:pPr lvl="2">
              <a:lnSpc>
                <a:spcPct val="110000"/>
              </a:lnSpc>
            </a:pPr>
            <a:r>
              <a:rPr lang="en-US" sz="1800" dirty="0"/>
              <a:t>It usually takes about a month before HIV antibodies are detected.</a:t>
            </a:r>
          </a:p>
          <a:p>
            <a:pPr lvl="1">
              <a:lnSpc>
                <a:spcPct val="110000"/>
              </a:lnSpc>
            </a:pPr>
            <a:r>
              <a:rPr lang="en-US" dirty="0"/>
              <a:t>About 97% of people develop HIV antibodies within 3 months and will likely show up on a test.</a:t>
            </a:r>
          </a:p>
          <a:p>
            <a:pPr lvl="1">
              <a:lnSpc>
                <a:spcPct val="110000"/>
              </a:lnSpc>
            </a:pPr>
            <a:r>
              <a:rPr lang="en-US" dirty="0"/>
              <a:t>At 6 months post exposure, 100% of people that would be HIV+, would show positive at this point.</a:t>
            </a:r>
          </a:p>
          <a:p>
            <a:pPr lvl="1">
              <a:lnSpc>
                <a:spcPct val="110000"/>
              </a:lnSpc>
            </a:pPr>
            <a:r>
              <a:rPr lang="en-US" dirty="0"/>
              <a:t>Out of all people infected with HIV, only about 88% know their status.</a:t>
            </a:r>
          </a:p>
          <a:p>
            <a:pPr marL="0" indent="0" algn="ctr">
              <a:lnSpc>
                <a:spcPct val="110000"/>
              </a:lnSpc>
              <a:buNone/>
            </a:pPr>
            <a:r>
              <a:rPr lang="en-US" sz="1800" dirty="0"/>
              <a:t>*Free instant HIV testing available at ARG, results in 2 minutes!*</a:t>
            </a:r>
          </a:p>
          <a:p>
            <a:pPr marL="0" indent="0" algn="ctr">
              <a:lnSpc>
                <a:spcPct val="110000"/>
              </a:lnSpc>
              <a:buNone/>
            </a:pPr>
            <a:r>
              <a:rPr lang="en-US" sz="1800" dirty="0">
                <a:hlinkClick r:id="rId2"/>
              </a:rPr>
              <a:t>www.arg.as.me</a:t>
            </a:r>
            <a:r>
              <a:rPr lang="en-US" sz="1800" dirty="0"/>
              <a:t> to schedule an appointment </a:t>
            </a:r>
          </a:p>
        </p:txBody>
      </p:sp>
      <p:pic>
        <p:nvPicPr>
          <p:cNvPr id="18" name="Picture 17">
            <a:extLst>
              <a:ext uri="{FF2B5EF4-FFF2-40B4-BE49-F238E27FC236}">
                <a16:creationId xmlns:a16="http://schemas.microsoft.com/office/drawing/2014/main" id="{6A26901A-BC62-4A3A-A07A-65E1F3DDDE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817219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1000"/>
                                        <p:tgtEl>
                                          <p:spTgt spid="3">
                                            <p:txEl>
                                              <p:pRg st="6" end="6"/>
                                            </p:txEl>
                                          </p:spTgt>
                                        </p:tgtEl>
                                      </p:cBhvr>
                                    </p:animEffect>
                                    <p:anim calcmode="lin" valueType="num">
                                      <p:cBhvr>
                                        <p:cTn id="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fade">
                                      <p:cBhvr>
                                        <p:cTn id="12" dur="1000"/>
                                        <p:tgtEl>
                                          <p:spTgt spid="3">
                                            <p:txEl>
                                              <p:pRg st="7" end="7"/>
                                            </p:txEl>
                                          </p:spTgt>
                                        </p:tgtEl>
                                      </p:cBhvr>
                                    </p:animEffect>
                                    <p:anim calcmode="lin" valueType="num">
                                      <p:cBhvr>
                                        <p:cTn id="1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Hepatitis C Virus (HCV)</a:t>
            </a:r>
            <a:endParaRPr lang="en-US" dirty="0"/>
          </a:p>
        </p:txBody>
      </p:sp>
      <p:sp>
        <p:nvSpPr>
          <p:cNvPr id="3" name="Content Placeholder 2"/>
          <p:cNvSpPr>
            <a:spLocks noGrp="1"/>
          </p:cNvSpPr>
          <p:nvPr>
            <p:ph idx="1"/>
          </p:nvPr>
        </p:nvSpPr>
        <p:spPr>
          <a:xfrm>
            <a:off x="1451579" y="2015732"/>
            <a:ext cx="9603275" cy="4037749"/>
          </a:xfrm>
        </p:spPr>
        <p:txBody>
          <a:bodyPr>
            <a:normAutofit fontScale="85000" lnSpcReduction="20000"/>
          </a:bodyPr>
          <a:lstStyle/>
          <a:p>
            <a:r>
              <a:rPr lang="en-US"/>
              <a:t>Hepatitis C (HCV) is a blood-borne virus.</a:t>
            </a:r>
          </a:p>
          <a:p>
            <a:r>
              <a:rPr lang="en-US"/>
              <a:t>Transmission: sharing needles, unregulated tattooing, blood on blood contact. </a:t>
            </a:r>
          </a:p>
          <a:p>
            <a:r>
              <a:rPr lang="en-US"/>
              <a:t>For some (15%-30%), HCV is short term illness, or Acute HCV Infection.</a:t>
            </a:r>
          </a:p>
          <a:p>
            <a:r>
              <a:rPr lang="en-US"/>
              <a:t>For others (70%-85%), HCV becomes long-term, or Chronic HCV Infection.</a:t>
            </a:r>
          </a:p>
          <a:p>
            <a:r>
              <a:rPr lang="en-US"/>
              <a:t>HCV can lead to serious health complications and even death.</a:t>
            </a:r>
          </a:p>
          <a:p>
            <a:pPr lvl="1"/>
            <a:r>
              <a:rPr lang="en-US"/>
              <a:t>Cirrhosis and liver cancer</a:t>
            </a:r>
          </a:p>
          <a:p>
            <a:r>
              <a:rPr lang="en-US"/>
              <a:t>Many people might not be aware of their infection because they are not clinically ill or have no signs or symptoms.</a:t>
            </a:r>
          </a:p>
          <a:p>
            <a:r>
              <a:rPr lang="en-US"/>
              <a:t>Testing: HCV antibodies usually detected 8-11 weeks after exposure. </a:t>
            </a:r>
          </a:p>
          <a:p>
            <a:r>
              <a:rPr lang="en-US"/>
              <a:t>There is no vaccine for HCV, but there is a cure.</a:t>
            </a:r>
          </a:p>
          <a:p>
            <a:pPr lvl="1"/>
            <a:r>
              <a:rPr lang="en-US"/>
              <a:t>Over 90% of people with HCV can be cured with 8-12 weeks of direct-acting antiviral (DAA)</a:t>
            </a:r>
            <a:endParaRPr lang="en-US" dirty="0"/>
          </a:p>
        </p:txBody>
      </p:sp>
    </p:spTree>
    <p:extLst>
      <p:ext uri="{BB962C8B-B14F-4D97-AF65-F5344CB8AC3E}">
        <p14:creationId xmlns:p14="http://schemas.microsoft.com/office/powerpoint/2010/main" val="3095619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E7A6F0-5CD3-481E-B0F2-E7F99FE675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11290DF-4975-4FCD-8B8D-BBC86B8366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860612" y="1138228"/>
            <a:ext cx="3793685" cy="3858767"/>
          </a:xfrm>
        </p:spPr>
        <p:txBody>
          <a:bodyPr anchor="ctr">
            <a:normAutofit/>
          </a:bodyPr>
          <a:lstStyle/>
          <a:p>
            <a:r>
              <a:rPr lang="en-US" sz="3600"/>
              <a:t>Syphilis </a:t>
            </a:r>
          </a:p>
        </p:txBody>
      </p:sp>
      <p:grpSp>
        <p:nvGrpSpPr>
          <p:cNvPr id="12" name="Group 11">
            <a:extLst>
              <a:ext uri="{FF2B5EF4-FFF2-40B4-BE49-F238E27FC236}">
                <a16:creationId xmlns:a16="http://schemas.microsoft.com/office/drawing/2014/main" id="{357CA18A-A333-4DCB-842B-76827D2ECB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00021" y="638300"/>
            <a:ext cx="6409605" cy="4858625"/>
            <a:chOff x="7807230" y="2012810"/>
            <a:chExt cx="3251252" cy="3459865"/>
          </a:xfrm>
        </p:grpSpPr>
        <p:sp>
          <p:nvSpPr>
            <p:cNvPr id="13" name="Rectangle 12">
              <a:extLst>
                <a:ext uri="{FF2B5EF4-FFF2-40B4-BE49-F238E27FC236}">
                  <a16:creationId xmlns:a16="http://schemas.microsoft.com/office/drawing/2014/main" id="{6E785FC3-CE7B-46F8-8C7A-EBBF001EDB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5069D9A-30C7-4159-880C-DD2BDC510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9FE1511-6E1B-4F0E-8FF0-958527181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9891" y="973636"/>
            <a:ext cx="5769864" cy="4187952"/>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584483" y="1138228"/>
            <a:ext cx="5440680" cy="3858768"/>
          </a:xfrm>
        </p:spPr>
        <p:txBody>
          <a:bodyPr anchor="ctr">
            <a:normAutofit/>
          </a:bodyPr>
          <a:lstStyle/>
          <a:p>
            <a:pPr>
              <a:lnSpc>
                <a:spcPct val="110000"/>
              </a:lnSpc>
            </a:pPr>
            <a:r>
              <a:rPr lang="en-US" sz="1700">
                <a:solidFill>
                  <a:srgbClr val="000000"/>
                </a:solidFill>
              </a:rPr>
              <a:t>Syphilis is a STD that can have very serious complications when left untreated, but it is simple to cure with the right treatment.</a:t>
            </a:r>
          </a:p>
          <a:p>
            <a:pPr>
              <a:lnSpc>
                <a:spcPct val="110000"/>
              </a:lnSpc>
            </a:pPr>
            <a:r>
              <a:rPr lang="en-US" sz="1700">
                <a:solidFill>
                  <a:srgbClr val="000000"/>
                </a:solidFill>
              </a:rPr>
              <a:t>Syphilis is divided into stages of primary, secondary, latent, and tertiary.</a:t>
            </a:r>
          </a:p>
          <a:p>
            <a:pPr>
              <a:lnSpc>
                <a:spcPct val="110000"/>
              </a:lnSpc>
            </a:pPr>
            <a:r>
              <a:rPr lang="en-US" sz="1700">
                <a:solidFill>
                  <a:srgbClr val="000000"/>
                </a:solidFill>
              </a:rPr>
              <a:t>Syphilis is spread by direct contact with a syphilis sore during vaginal, anal, or oral sex.</a:t>
            </a:r>
          </a:p>
          <a:p>
            <a:pPr lvl="1">
              <a:lnSpc>
                <a:spcPct val="110000"/>
              </a:lnSpc>
            </a:pPr>
            <a:r>
              <a:rPr lang="en-US" sz="1700">
                <a:solidFill>
                  <a:srgbClr val="000000"/>
                </a:solidFill>
              </a:rPr>
              <a:t>Sores can be found on or around the penis, vagina, anus, rectum, lips, or mouth.</a:t>
            </a:r>
          </a:p>
          <a:p>
            <a:pPr lvl="1">
              <a:lnSpc>
                <a:spcPct val="110000"/>
              </a:lnSpc>
            </a:pPr>
            <a:r>
              <a:rPr lang="en-US" sz="1700">
                <a:solidFill>
                  <a:srgbClr val="000000"/>
                </a:solidFill>
              </a:rPr>
              <a:t>Can also be spread from an infected mother to her unborn baby.</a:t>
            </a:r>
          </a:p>
        </p:txBody>
      </p:sp>
      <p:pic>
        <p:nvPicPr>
          <p:cNvPr id="18" name="Picture 17">
            <a:extLst>
              <a:ext uri="{FF2B5EF4-FFF2-40B4-BE49-F238E27FC236}">
                <a16:creationId xmlns:a16="http://schemas.microsoft.com/office/drawing/2014/main" id="{025CEF6D-5E98-4B5C-A10F-7459C1EEF10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0" name="Straight Connector 19">
            <a:extLst>
              <a:ext uri="{FF2B5EF4-FFF2-40B4-BE49-F238E27FC236}">
                <a16:creationId xmlns:a16="http://schemas.microsoft.com/office/drawing/2014/main" id="{05C73161-1E4E-4E6A-91B2-E885CF8FFBA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2473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Syphilis</a:t>
            </a:r>
          </a:p>
        </p:txBody>
      </p:sp>
      <p:sp>
        <p:nvSpPr>
          <p:cNvPr id="3" name="Content Placeholder 2"/>
          <p:cNvSpPr>
            <a:spLocks noGrp="1"/>
          </p:cNvSpPr>
          <p:nvPr>
            <p:ph idx="1"/>
          </p:nvPr>
        </p:nvSpPr>
        <p:spPr>
          <a:xfrm>
            <a:off x="276447" y="1825625"/>
            <a:ext cx="11281144" cy="4787826"/>
          </a:xfrm>
        </p:spPr>
        <p:txBody>
          <a:bodyPr numCol="2">
            <a:normAutofit fontScale="62500" lnSpcReduction="20000"/>
          </a:bodyPr>
          <a:lstStyle/>
          <a:p>
            <a:r>
              <a:rPr lang="en-US" sz="3200" dirty="0"/>
              <a:t>Primary stage: </a:t>
            </a:r>
          </a:p>
          <a:p>
            <a:pPr lvl="1"/>
            <a:r>
              <a:rPr lang="en-US" sz="3200" dirty="0"/>
              <a:t>Single or multiple sores, sore is usually firm, round, and painless. Sore last 3-6 weeks and heals regardless of whether treatment is received. Even if sore goes away treatment is still required.</a:t>
            </a:r>
          </a:p>
          <a:p>
            <a:r>
              <a:rPr lang="en-US" sz="3200" dirty="0"/>
              <a:t>Secondary stage: </a:t>
            </a:r>
          </a:p>
          <a:p>
            <a:pPr lvl="1"/>
            <a:r>
              <a:rPr lang="en-US" sz="3200" dirty="0"/>
              <a:t>Skin rashes or mucous membrane lesions in mouth, vagina, and/or anus. The rash would look rough, red or reddish-brown, appear on palms of hands or bottom of feet. Rashes start when primary sores start to heal or several weeks after. </a:t>
            </a:r>
          </a:p>
          <a:p>
            <a:pPr lvl="1"/>
            <a:endParaRPr lang="en-US" sz="3200" dirty="0"/>
          </a:p>
          <a:p>
            <a:r>
              <a:rPr lang="en-US" sz="3200" dirty="0"/>
              <a:t>Latent stage:</a:t>
            </a:r>
          </a:p>
          <a:p>
            <a:pPr lvl="1"/>
            <a:r>
              <a:rPr lang="en-US" sz="3200" dirty="0"/>
              <a:t> No signs or visible symptoms.</a:t>
            </a:r>
          </a:p>
          <a:p>
            <a:r>
              <a:rPr lang="en-US" sz="3200" dirty="0"/>
              <a:t>Tertiary stage: </a:t>
            </a:r>
          </a:p>
          <a:p>
            <a:pPr lvl="1"/>
            <a:r>
              <a:rPr lang="en-US" sz="3200" dirty="0"/>
              <a:t>Tertiary syphilis is very serious and would occur 10–30 years after your infection began. In tertiary syphilis, the disease damages your internal organs and can result in death.</a:t>
            </a:r>
          </a:p>
          <a:p>
            <a:r>
              <a:rPr lang="en-US" sz="3200" dirty="0"/>
              <a:t>Treatment: </a:t>
            </a:r>
          </a:p>
          <a:p>
            <a:pPr lvl="1"/>
            <a:r>
              <a:rPr lang="en-US" sz="2600" dirty="0"/>
              <a:t>Syphilis is curable with the right antibiotics; however treatment might not undo any damage the infection can cause.</a:t>
            </a:r>
          </a:p>
          <a:p>
            <a:endParaRPr lang="en-US" dirty="0"/>
          </a:p>
        </p:txBody>
      </p:sp>
    </p:spTree>
    <p:extLst>
      <p:ext uri="{BB962C8B-B14F-4D97-AF65-F5344CB8AC3E}">
        <p14:creationId xmlns:p14="http://schemas.microsoft.com/office/powerpoint/2010/main" val="35000826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10049100" cy="1059305"/>
          </a:xfrm>
        </p:spPr>
        <p:txBody>
          <a:bodyPr/>
          <a:lstStyle/>
          <a:p>
            <a:r>
              <a:rPr lang="en-US" dirty="0"/>
              <a:t>AIDS Resource Group Services:</a:t>
            </a:r>
            <a:br>
              <a:rPr lang="en-US" dirty="0"/>
            </a:br>
            <a:r>
              <a:rPr lang="en-US" dirty="0"/>
              <a:t>HIV Services</a:t>
            </a:r>
          </a:p>
        </p:txBody>
      </p:sp>
      <p:sp>
        <p:nvSpPr>
          <p:cNvPr id="3" name="Content Placeholder 2"/>
          <p:cNvSpPr>
            <a:spLocks noGrp="1"/>
          </p:cNvSpPr>
          <p:nvPr>
            <p:ph sz="half" idx="1"/>
          </p:nvPr>
        </p:nvSpPr>
        <p:spPr>
          <a:xfrm>
            <a:off x="1261243" y="1981186"/>
            <a:ext cx="5339254" cy="2895627"/>
          </a:xfrm>
        </p:spPr>
        <p:txBody>
          <a:bodyPr>
            <a:noAutofit/>
          </a:bodyPr>
          <a:lstStyle/>
          <a:p>
            <a:pPr marL="0" indent="0" algn="ctr">
              <a:buNone/>
            </a:pPr>
            <a:r>
              <a:rPr lang="en-US" b="1" dirty="0"/>
              <a:t>Ryan White Part B Supplemental Programs</a:t>
            </a:r>
          </a:p>
          <a:p>
            <a:pPr algn="ctr"/>
            <a:r>
              <a:rPr lang="en-US" sz="1600" b="1" dirty="0"/>
              <a:t>Non-Medical Case Management</a:t>
            </a:r>
          </a:p>
          <a:p>
            <a:pPr algn="ctr"/>
            <a:r>
              <a:rPr lang="en-US" sz="1600" b="1" dirty="0"/>
              <a:t>Insurance Enrollment</a:t>
            </a:r>
          </a:p>
          <a:p>
            <a:pPr algn="ctr"/>
            <a:r>
              <a:rPr lang="en-US" sz="1600" b="1" dirty="0"/>
              <a:t>Psychosocial</a:t>
            </a:r>
          </a:p>
          <a:p>
            <a:pPr algn="ctr"/>
            <a:r>
              <a:rPr lang="en-US" sz="1600" b="1" dirty="0"/>
              <a:t>Food Pantry</a:t>
            </a:r>
          </a:p>
          <a:p>
            <a:pPr algn="ctr"/>
            <a:r>
              <a:rPr lang="en-US" sz="1600" b="1" dirty="0"/>
              <a:t>Medical Nutritional Therapy</a:t>
            </a:r>
          </a:p>
          <a:p>
            <a:pPr algn="ctr"/>
            <a:r>
              <a:rPr lang="en-US" sz="1600" b="1" dirty="0"/>
              <a:t>Emergency Financial Assistance-Housing &amp; Utility</a:t>
            </a:r>
          </a:p>
          <a:p>
            <a:pPr algn="ctr"/>
            <a:endParaRPr lang="en-US" sz="1600" b="1" dirty="0"/>
          </a:p>
        </p:txBody>
      </p:sp>
      <p:sp>
        <p:nvSpPr>
          <p:cNvPr id="7" name="Content Placeholder 6">
            <a:extLst>
              <a:ext uri="{FF2B5EF4-FFF2-40B4-BE49-F238E27FC236}">
                <a16:creationId xmlns:a16="http://schemas.microsoft.com/office/drawing/2014/main" id="{2A996F9A-9AA7-73A2-6818-388001F6AEB0}"/>
              </a:ext>
            </a:extLst>
          </p:cNvPr>
          <p:cNvSpPr>
            <a:spLocks noGrp="1"/>
          </p:cNvSpPr>
          <p:nvPr>
            <p:ph sz="half" idx="2"/>
          </p:nvPr>
        </p:nvSpPr>
        <p:spPr>
          <a:xfrm>
            <a:off x="7307150" y="1964791"/>
            <a:ext cx="4645152" cy="3441520"/>
          </a:xfrm>
        </p:spPr>
        <p:txBody>
          <a:bodyPr/>
          <a:lstStyle/>
          <a:p>
            <a:pPr marL="0" indent="0">
              <a:buNone/>
            </a:pPr>
            <a:r>
              <a:rPr lang="en-US" b="1" dirty="0"/>
              <a:t>Client Eligibility</a:t>
            </a:r>
          </a:p>
          <a:p>
            <a:r>
              <a:rPr lang="en-US" b="1" dirty="0"/>
              <a:t>HIV positive </a:t>
            </a:r>
          </a:p>
          <a:p>
            <a:r>
              <a:rPr lang="en-US" b="1" dirty="0"/>
              <a:t>IN resident</a:t>
            </a:r>
          </a:p>
          <a:p>
            <a:r>
              <a:rPr lang="en-US" b="1" dirty="0"/>
              <a:t>300% poverty </a:t>
            </a:r>
          </a:p>
          <a:p>
            <a:r>
              <a:rPr lang="en-US" b="1" dirty="0"/>
              <a:t>Recertify every 6 months </a:t>
            </a:r>
          </a:p>
        </p:txBody>
      </p:sp>
    </p:spTree>
    <p:extLst>
      <p:ext uri="{BB962C8B-B14F-4D97-AF65-F5344CB8AC3E}">
        <p14:creationId xmlns:p14="http://schemas.microsoft.com/office/powerpoint/2010/main" val="26083147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32404-2DB6-6265-9A1A-87567E317F0D}"/>
              </a:ext>
            </a:extLst>
          </p:cNvPr>
          <p:cNvSpPr>
            <a:spLocks noGrp="1"/>
          </p:cNvSpPr>
          <p:nvPr>
            <p:ph type="title"/>
          </p:nvPr>
        </p:nvSpPr>
        <p:spPr/>
        <p:txBody>
          <a:bodyPr/>
          <a:lstStyle/>
          <a:p>
            <a:r>
              <a:rPr lang="en-US" dirty="0"/>
              <a:t>AIDS Resource Group Services:</a:t>
            </a:r>
            <a:br>
              <a:rPr lang="en-US" dirty="0"/>
            </a:br>
            <a:r>
              <a:rPr lang="en-US" dirty="0"/>
              <a:t>HIV Services</a:t>
            </a:r>
          </a:p>
        </p:txBody>
      </p:sp>
      <p:sp>
        <p:nvSpPr>
          <p:cNvPr id="3" name="Content Placeholder 2">
            <a:extLst>
              <a:ext uri="{FF2B5EF4-FFF2-40B4-BE49-F238E27FC236}">
                <a16:creationId xmlns:a16="http://schemas.microsoft.com/office/drawing/2014/main" id="{C5A2DE22-95E8-1915-636B-513B40024FC9}"/>
              </a:ext>
            </a:extLst>
          </p:cNvPr>
          <p:cNvSpPr>
            <a:spLocks noGrp="1"/>
          </p:cNvSpPr>
          <p:nvPr>
            <p:ph sz="half" idx="1"/>
          </p:nvPr>
        </p:nvSpPr>
        <p:spPr>
          <a:xfrm>
            <a:off x="1133076" y="2010878"/>
            <a:ext cx="6255695" cy="3448595"/>
          </a:xfrm>
        </p:spPr>
        <p:txBody>
          <a:bodyPr/>
          <a:lstStyle/>
          <a:p>
            <a:pPr marL="0" indent="0">
              <a:lnSpc>
                <a:spcPct val="100000"/>
              </a:lnSpc>
              <a:buNone/>
            </a:pPr>
            <a:r>
              <a:rPr lang="en-US" sz="2000" b="1" dirty="0"/>
              <a:t>Housing Opportunities for Persons with AID</a:t>
            </a:r>
          </a:p>
          <a:p>
            <a:pPr marL="0" indent="0" algn="ctr">
              <a:lnSpc>
                <a:spcPct val="100000"/>
              </a:lnSpc>
              <a:buNone/>
            </a:pPr>
            <a:r>
              <a:rPr lang="en-US" sz="1800" b="1" dirty="0"/>
              <a:t>(HOPWA)</a:t>
            </a:r>
          </a:p>
          <a:p>
            <a:pPr marL="0" indent="0" algn="ctr">
              <a:lnSpc>
                <a:spcPct val="100000"/>
              </a:lnSpc>
              <a:buNone/>
            </a:pPr>
            <a:endParaRPr lang="en-US" sz="1800" b="1" dirty="0"/>
          </a:p>
          <a:p>
            <a:pPr algn="ctr">
              <a:lnSpc>
                <a:spcPct val="100000"/>
              </a:lnSpc>
            </a:pPr>
            <a:r>
              <a:rPr lang="en-US" sz="1800" b="1" dirty="0"/>
              <a:t>Long-term rental assistance </a:t>
            </a:r>
          </a:p>
          <a:p>
            <a:pPr algn="ctr">
              <a:lnSpc>
                <a:spcPct val="100000"/>
              </a:lnSpc>
            </a:pPr>
            <a:r>
              <a:rPr lang="en-US" sz="1800" b="1" dirty="0"/>
              <a:t>Short-term rental, mortgage, and utility assistance</a:t>
            </a:r>
          </a:p>
          <a:p>
            <a:pPr algn="ctr">
              <a:lnSpc>
                <a:spcPct val="100000"/>
              </a:lnSpc>
            </a:pPr>
            <a:r>
              <a:rPr lang="en-US" sz="1800" b="1" dirty="0"/>
              <a:t>Emergency housing placement</a:t>
            </a:r>
          </a:p>
          <a:p>
            <a:pPr algn="ctr">
              <a:lnSpc>
                <a:spcPct val="100000"/>
              </a:lnSpc>
            </a:pPr>
            <a:r>
              <a:rPr lang="en-US" sz="1800" b="1" dirty="0"/>
              <a:t>Deposits</a:t>
            </a:r>
          </a:p>
          <a:p>
            <a:pPr marL="0" indent="0" algn="ctr">
              <a:lnSpc>
                <a:spcPct val="100000"/>
              </a:lnSpc>
              <a:buNone/>
            </a:pPr>
            <a:endParaRPr lang="en-US" sz="1600" b="1" dirty="0"/>
          </a:p>
          <a:p>
            <a:pPr algn="ctr">
              <a:lnSpc>
                <a:spcPct val="100000"/>
              </a:lnSpc>
            </a:pPr>
            <a:endParaRPr lang="en-US" sz="1600" b="1" dirty="0"/>
          </a:p>
          <a:p>
            <a:endParaRPr lang="en-US" dirty="0"/>
          </a:p>
        </p:txBody>
      </p:sp>
      <p:sp>
        <p:nvSpPr>
          <p:cNvPr id="4" name="Content Placeholder 3">
            <a:extLst>
              <a:ext uri="{FF2B5EF4-FFF2-40B4-BE49-F238E27FC236}">
                <a16:creationId xmlns:a16="http://schemas.microsoft.com/office/drawing/2014/main" id="{4DA8C1D5-F702-8DF1-3A9E-AB3372B0582F}"/>
              </a:ext>
            </a:extLst>
          </p:cNvPr>
          <p:cNvSpPr>
            <a:spLocks noGrp="1"/>
          </p:cNvSpPr>
          <p:nvPr>
            <p:ph sz="half" idx="2"/>
          </p:nvPr>
        </p:nvSpPr>
        <p:spPr>
          <a:xfrm>
            <a:off x="7788166" y="2105471"/>
            <a:ext cx="3836276" cy="3441520"/>
          </a:xfrm>
        </p:spPr>
        <p:txBody>
          <a:bodyPr/>
          <a:lstStyle/>
          <a:p>
            <a:r>
              <a:rPr lang="en-US" b="1" dirty="0"/>
              <a:t>Direct Emergency Financial Assistance (DEFA)</a:t>
            </a:r>
          </a:p>
          <a:p>
            <a:r>
              <a:rPr lang="en-US" b="1" dirty="0"/>
              <a:t>Bus tokens/passes</a:t>
            </a:r>
          </a:p>
          <a:p>
            <a:r>
              <a:rPr lang="en-US" b="1" dirty="0"/>
              <a:t>Graceful Giving</a:t>
            </a:r>
          </a:p>
          <a:p>
            <a:r>
              <a:rPr lang="en-US" b="1" dirty="0"/>
              <a:t>Household supplies </a:t>
            </a:r>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14559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EA795-5997-5D92-5B3D-866E596EBD1C}"/>
              </a:ext>
            </a:extLst>
          </p:cNvPr>
          <p:cNvSpPr>
            <a:spLocks noGrp="1"/>
          </p:cNvSpPr>
          <p:nvPr>
            <p:ph type="title"/>
          </p:nvPr>
        </p:nvSpPr>
        <p:spPr/>
        <p:txBody>
          <a:bodyPr/>
          <a:lstStyle/>
          <a:p>
            <a:r>
              <a:rPr lang="en-US" dirty="0"/>
              <a:t>AIDS Resource Group Services:</a:t>
            </a:r>
          </a:p>
        </p:txBody>
      </p:sp>
      <p:sp>
        <p:nvSpPr>
          <p:cNvPr id="4" name="Content Placeholder 3">
            <a:extLst>
              <a:ext uri="{FF2B5EF4-FFF2-40B4-BE49-F238E27FC236}">
                <a16:creationId xmlns:a16="http://schemas.microsoft.com/office/drawing/2014/main" id="{681B5487-3F4E-BBDD-52DF-CE2B1C40AAC6}"/>
              </a:ext>
            </a:extLst>
          </p:cNvPr>
          <p:cNvSpPr>
            <a:spLocks noGrp="1"/>
          </p:cNvSpPr>
          <p:nvPr>
            <p:ph sz="half" idx="2"/>
          </p:nvPr>
        </p:nvSpPr>
        <p:spPr/>
        <p:txBody>
          <a:bodyPr/>
          <a:lstStyle/>
          <a:p>
            <a:pPr algn="ctr"/>
            <a:r>
              <a:rPr lang="en-US" sz="2000" b="1" dirty="0"/>
              <a:t>Harm Reduction Supplies</a:t>
            </a:r>
          </a:p>
          <a:p>
            <a:pPr algn="ctr"/>
            <a:r>
              <a:rPr lang="en-US" b="1" dirty="0"/>
              <a:t>Risk Reduction Supplies</a:t>
            </a:r>
            <a:endParaRPr lang="en-US" sz="2000" b="1" dirty="0"/>
          </a:p>
          <a:p>
            <a:pPr algn="ctr"/>
            <a:r>
              <a:rPr lang="en-US" sz="2000" b="1" dirty="0"/>
              <a:t>Free Testing Services</a:t>
            </a:r>
          </a:p>
          <a:p>
            <a:pPr algn="ctr">
              <a:lnSpc>
                <a:spcPct val="100000"/>
              </a:lnSpc>
            </a:pPr>
            <a:r>
              <a:rPr lang="en-US" sz="1600" b="1" dirty="0"/>
              <a:t>HIV</a:t>
            </a:r>
          </a:p>
          <a:p>
            <a:pPr algn="ctr">
              <a:lnSpc>
                <a:spcPct val="100000"/>
              </a:lnSpc>
            </a:pPr>
            <a:r>
              <a:rPr lang="en-US" sz="1600" b="1" dirty="0"/>
              <a:t>HEP C</a:t>
            </a:r>
          </a:p>
          <a:p>
            <a:pPr algn="ctr">
              <a:lnSpc>
                <a:spcPct val="100000"/>
              </a:lnSpc>
            </a:pPr>
            <a:r>
              <a:rPr lang="en-US" sz="1600" b="1" dirty="0"/>
              <a:t>Syphilis</a:t>
            </a:r>
          </a:p>
          <a:p>
            <a:pPr algn="ctr"/>
            <a:r>
              <a:rPr lang="en-US" b="1" dirty="0"/>
              <a:t>Referrals</a:t>
            </a:r>
            <a:endParaRPr lang="en-US" sz="2000" b="1" dirty="0"/>
          </a:p>
          <a:p>
            <a:pPr algn="ctr"/>
            <a:endParaRPr lang="en-US" sz="2000" b="1" dirty="0"/>
          </a:p>
          <a:p>
            <a:endParaRPr lang="en-US" dirty="0"/>
          </a:p>
        </p:txBody>
      </p:sp>
      <p:sp>
        <p:nvSpPr>
          <p:cNvPr id="6" name="Content Placeholder 3">
            <a:extLst>
              <a:ext uri="{FF2B5EF4-FFF2-40B4-BE49-F238E27FC236}">
                <a16:creationId xmlns:a16="http://schemas.microsoft.com/office/drawing/2014/main" id="{1EA13349-7D5C-F53B-A430-B0AD65B0C66A}"/>
              </a:ext>
            </a:extLst>
          </p:cNvPr>
          <p:cNvSpPr>
            <a:spLocks noGrp="1"/>
          </p:cNvSpPr>
          <p:nvPr>
            <p:ph sz="half" idx="1"/>
          </p:nvPr>
        </p:nvSpPr>
        <p:spPr>
          <a:xfrm>
            <a:off x="1447800" y="2011363"/>
            <a:ext cx="4645025" cy="3884940"/>
          </a:xfrm>
        </p:spPr>
        <p:txBody>
          <a:bodyPr/>
          <a:lstStyle/>
          <a:p>
            <a:pPr algn="ctr"/>
            <a:r>
              <a:rPr lang="en-US" sz="2000" b="1" dirty="0"/>
              <a:t>Free Counseling </a:t>
            </a:r>
          </a:p>
          <a:p>
            <a:pPr algn="ctr"/>
            <a:r>
              <a:rPr lang="en-US" b="1" dirty="0"/>
              <a:t>Insurance/SNAP Enrollment</a:t>
            </a:r>
          </a:p>
          <a:p>
            <a:pPr algn="ctr"/>
            <a:r>
              <a:rPr lang="en-US" sz="2000" b="1" dirty="0"/>
              <a:t>Prevention Education</a:t>
            </a:r>
          </a:p>
          <a:p>
            <a:pPr algn="ctr"/>
            <a:r>
              <a:rPr lang="en-US" sz="2000" b="1" dirty="0"/>
              <a:t>Health Fair</a:t>
            </a:r>
            <a:r>
              <a:rPr lang="en-US" b="1" dirty="0"/>
              <a:t>s</a:t>
            </a:r>
          </a:p>
          <a:p>
            <a:pPr algn="ctr"/>
            <a:r>
              <a:rPr lang="en-US" b="1" dirty="0"/>
              <a:t>Community Events</a:t>
            </a:r>
          </a:p>
          <a:p>
            <a:pPr algn="ctr"/>
            <a:r>
              <a:rPr lang="en-US" sz="2000" b="1" dirty="0"/>
              <a:t>Community Clean</a:t>
            </a:r>
            <a:r>
              <a:rPr lang="en-US" b="1" dirty="0"/>
              <a:t>-up</a:t>
            </a:r>
          </a:p>
          <a:p>
            <a:pPr algn="ctr"/>
            <a:r>
              <a:rPr lang="en-US" sz="2000" b="1" dirty="0"/>
              <a:t>LGBTQ+ Advocacy</a:t>
            </a:r>
          </a:p>
          <a:p>
            <a:pPr algn="ctr"/>
            <a:endParaRPr lang="en-US" sz="2000" b="1" dirty="0"/>
          </a:p>
          <a:p>
            <a:endParaRPr lang="en-US" sz="2000" b="1" dirty="0"/>
          </a:p>
          <a:p>
            <a:endParaRPr lang="en-US" dirty="0"/>
          </a:p>
        </p:txBody>
      </p:sp>
    </p:spTree>
    <p:extLst>
      <p:ext uri="{BB962C8B-B14F-4D97-AF65-F5344CB8AC3E}">
        <p14:creationId xmlns:p14="http://schemas.microsoft.com/office/powerpoint/2010/main" val="3845176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49683" y="1240076"/>
            <a:ext cx="2727813" cy="4584527"/>
          </a:xfrm>
        </p:spPr>
        <p:txBody>
          <a:bodyPr>
            <a:normAutofit/>
          </a:bodyPr>
          <a:lstStyle/>
          <a:p>
            <a:r>
              <a:rPr lang="en-US">
                <a:solidFill>
                  <a:srgbClr val="FFFFFF"/>
                </a:solidFill>
              </a:rPr>
              <a:t>AIDS RESOURCE GROUP</a:t>
            </a:r>
          </a:p>
        </p:txBody>
      </p:sp>
      <p:sp>
        <p:nvSpPr>
          <p:cNvPr id="3" name="Content Placeholder 2"/>
          <p:cNvSpPr>
            <a:spLocks noGrp="1"/>
          </p:cNvSpPr>
          <p:nvPr>
            <p:ph idx="1"/>
          </p:nvPr>
        </p:nvSpPr>
        <p:spPr>
          <a:xfrm>
            <a:off x="4705594" y="1240077"/>
            <a:ext cx="6034827" cy="4916465"/>
          </a:xfrm>
        </p:spPr>
        <p:txBody>
          <a:bodyPr anchor="t">
            <a:normAutofit/>
          </a:bodyPr>
          <a:lstStyle/>
          <a:p>
            <a:pPr marL="0" indent="0">
              <a:buNone/>
            </a:pPr>
            <a:r>
              <a:rPr lang="en-US" dirty="0"/>
              <a:t>101 North West 1</a:t>
            </a:r>
            <a:r>
              <a:rPr lang="en-US" baseline="30000" dirty="0"/>
              <a:t>st</a:t>
            </a:r>
            <a:r>
              <a:rPr lang="en-US" dirty="0"/>
              <a:t> Street, Suite 213</a:t>
            </a:r>
          </a:p>
          <a:p>
            <a:pPr marL="0" indent="0">
              <a:buNone/>
            </a:pPr>
            <a:r>
              <a:rPr lang="en-US" dirty="0"/>
              <a:t>Evansville, IN 47708</a:t>
            </a:r>
          </a:p>
          <a:p>
            <a:pPr marL="0" indent="0">
              <a:buNone/>
            </a:pPr>
            <a:r>
              <a:rPr lang="en-US" dirty="0"/>
              <a:t>(812) 421-0059</a:t>
            </a:r>
          </a:p>
          <a:p>
            <a:pPr marL="0" indent="0">
              <a:buNone/>
            </a:pPr>
            <a:r>
              <a:rPr lang="en-US" dirty="0">
                <a:hlinkClick r:id="rId2"/>
              </a:rPr>
              <a:t>www.argevansville.org</a:t>
            </a:r>
            <a:endParaRPr lang="en-US" dirty="0"/>
          </a:p>
          <a:p>
            <a:pPr marL="0" indent="0">
              <a:buNone/>
            </a:pPr>
            <a:r>
              <a:rPr lang="en-US" dirty="0">
                <a:hlinkClick r:id="rId3"/>
              </a:rPr>
              <a:t>www.facebook.com/aidsresourcegroup/</a:t>
            </a:r>
            <a:endParaRPr lang="en-US" dirty="0"/>
          </a:p>
          <a:p>
            <a:pPr marL="0" indent="0">
              <a:buNone/>
            </a:pPr>
            <a:r>
              <a:rPr lang="en-US" dirty="0">
                <a:hlinkClick r:id="rId4"/>
              </a:rPr>
              <a:t>www.arg.as.me</a:t>
            </a:r>
            <a:r>
              <a:rPr lang="en-US" dirty="0"/>
              <a:t> – Schedule free test </a:t>
            </a:r>
          </a:p>
          <a:p>
            <a:pPr marL="0" indent="0">
              <a:buNone/>
            </a:pPr>
            <a:r>
              <a:rPr lang="en-US" dirty="0">
                <a:hlinkClick r:id="rId5"/>
              </a:rPr>
              <a:t>director@argevansville.org</a:t>
            </a:r>
            <a:r>
              <a:rPr lang="en-US" dirty="0"/>
              <a:t> – Stacey’s email</a:t>
            </a:r>
          </a:p>
          <a:p>
            <a:pPr marL="0" indent="0">
              <a:buNone/>
            </a:pPr>
            <a:r>
              <a:rPr lang="en-US" dirty="0">
                <a:hlinkClick r:id="rId6"/>
              </a:rPr>
              <a:t>tgilham@argevansville.org</a:t>
            </a:r>
            <a:r>
              <a:rPr lang="en-US" dirty="0"/>
              <a:t> – Tyler’s email</a:t>
            </a:r>
          </a:p>
          <a:p>
            <a:pPr marL="0" indent="0">
              <a:buNone/>
            </a:pPr>
            <a:endParaRPr lang="en-US" dirty="0"/>
          </a:p>
          <a:p>
            <a:pPr marL="0" indent="0">
              <a:buNone/>
            </a:pPr>
            <a:endParaRPr lang="en-US" dirty="0"/>
          </a:p>
          <a:p>
            <a:endParaRPr lang="en-US" dirty="0"/>
          </a:p>
        </p:txBody>
      </p:sp>
      <p:pic>
        <p:nvPicPr>
          <p:cNvPr id="4" name="Picture 3" descr="Shape, circle&#10;&#10;Description automatically generated">
            <a:extLst>
              <a:ext uri="{FF2B5EF4-FFF2-40B4-BE49-F238E27FC236}">
                <a16:creationId xmlns:a16="http://schemas.microsoft.com/office/drawing/2014/main" id="{443C67B6-1EA9-F0E5-DF0B-DF42339616B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42850" y="3428999"/>
            <a:ext cx="2776426" cy="2784764"/>
          </a:xfrm>
          <a:prstGeom prst="rect">
            <a:avLst/>
          </a:prstGeom>
          <a:ln>
            <a:solidFill>
              <a:srgbClr val="FFFFFF"/>
            </a:solidFill>
          </a:ln>
        </p:spPr>
      </p:pic>
    </p:spTree>
    <p:extLst>
      <p:ext uri="{BB962C8B-B14F-4D97-AF65-F5344CB8AC3E}">
        <p14:creationId xmlns:p14="http://schemas.microsoft.com/office/powerpoint/2010/main" val="1415503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1BCF0-2E1B-0F22-1EC9-0785BC7179F2}"/>
              </a:ext>
            </a:extLst>
          </p:cNvPr>
          <p:cNvSpPr>
            <a:spLocks noGrp="1"/>
          </p:cNvSpPr>
          <p:nvPr>
            <p:ph type="title"/>
          </p:nvPr>
        </p:nvSpPr>
        <p:spPr/>
        <p:txBody>
          <a:bodyPr/>
          <a:lstStyle/>
          <a:p>
            <a:r>
              <a:rPr lang="en-US" dirty="0"/>
              <a:t>Harm Reduction	</a:t>
            </a:r>
          </a:p>
        </p:txBody>
      </p:sp>
      <p:sp>
        <p:nvSpPr>
          <p:cNvPr id="3" name="Content Placeholder 2">
            <a:extLst>
              <a:ext uri="{FF2B5EF4-FFF2-40B4-BE49-F238E27FC236}">
                <a16:creationId xmlns:a16="http://schemas.microsoft.com/office/drawing/2014/main" id="{4217BDA1-93E3-958E-E1CF-0504E94C287D}"/>
              </a:ext>
            </a:extLst>
          </p:cNvPr>
          <p:cNvSpPr>
            <a:spLocks noGrp="1"/>
          </p:cNvSpPr>
          <p:nvPr>
            <p:ph sz="half" idx="1"/>
          </p:nvPr>
        </p:nvSpPr>
        <p:spPr/>
        <p:txBody>
          <a:bodyPr>
            <a:normAutofit fontScale="92500" lnSpcReduction="20000"/>
          </a:bodyPr>
          <a:lstStyle/>
          <a:p>
            <a:r>
              <a:rPr lang="en-US" dirty="0"/>
              <a:t>Harm Reduction = a set of practical strategies and ideas aimed at reducing negative consequences.</a:t>
            </a:r>
          </a:p>
          <a:p>
            <a:pPr lvl="1"/>
            <a:r>
              <a:rPr lang="en-US" dirty="0"/>
              <a:t>Incorporates a spectrum of strategies that includes safer use, managed use, abstinence, meeting people who use drugs “where they’re at,” and addressing conditions of use along with the use itself.</a:t>
            </a:r>
          </a:p>
          <a:p>
            <a:pPr lvl="1"/>
            <a:endParaRPr lang="en-US" dirty="0"/>
          </a:p>
        </p:txBody>
      </p:sp>
      <p:sp>
        <p:nvSpPr>
          <p:cNvPr id="4" name="Content Placeholder 3">
            <a:extLst>
              <a:ext uri="{FF2B5EF4-FFF2-40B4-BE49-F238E27FC236}">
                <a16:creationId xmlns:a16="http://schemas.microsoft.com/office/drawing/2014/main" id="{1D642FF5-E9D7-DA00-5F96-A9A728E4A67F}"/>
              </a:ext>
            </a:extLst>
          </p:cNvPr>
          <p:cNvSpPr>
            <a:spLocks noGrp="1"/>
          </p:cNvSpPr>
          <p:nvPr>
            <p:ph sz="half" idx="2"/>
          </p:nvPr>
        </p:nvSpPr>
        <p:spPr/>
        <p:txBody>
          <a:bodyPr>
            <a:normAutofit fontScale="92500" lnSpcReduction="20000"/>
          </a:bodyPr>
          <a:lstStyle/>
          <a:p>
            <a:r>
              <a:rPr lang="en-US" dirty="0"/>
              <a:t>Harm Reduction Examples:</a:t>
            </a:r>
          </a:p>
          <a:p>
            <a:pPr lvl="1"/>
            <a:r>
              <a:rPr lang="en-US" dirty="0"/>
              <a:t>Sunscreen</a:t>
            </a:r>
          </a:p>
          <a:p>
            <a:pPr lvl="1"/>
            <a:r>
              <a:rPr lang="en-US" dirty="0"/>
              <a:t>Designated Drivers</a:t>
            </a:r>
          </a:p>
          <a:p>
            <a:pPr lvl="1"/>
            <a:r>
              <a:rPr lang="en-US" dirty="0"/>
              <a:t>Bug Spray</a:t>
            </a:r>
          </a:p>
          <a:p>
            <a:pPr lvl="1"/>
            <a:r>
              <a:rPr lang="en-US" dirty="0"/>
              <a:t>Naloxone</a:t>
            </a:r>
          </a:p>
          <a:p>
            <a:pPr lvl="1"/>
            <a:r>
              <a:rPr lang="en-US" dirty="0"/>
              <a:t>Seatbelts</a:t>
            </a:r>
          </a:p>
          <a:p>
            <a:pPr lvl="1"/>
            <a:r>
              <a:rPr lang="en-US" dirty="0"/>
              <a:t>Syringe Service Programs</a:t>
            </a:r>
          </a:p>
          <a:p>
            <a:pPr lvl="1"/>
            <a:r>
              <a:rPr lang="en-US" dirty="0"/>
              <a:t>Helmets </a:t>
            </a:r>
          </a:p>
          <a:p>
            <a:pPr lvl="1"/>
            <a:r>
              <a:rPr lang="en-US" dirty="0"/>
              <a:t>Condoms</a:t>
            </a:r>
          </a:p>
          <a:p>
            <a:pPr lvl="1"/>
            <a:r>
              <a:rPr lang="en-US" dirty="0" err="1"/>
              <a:t>PrEP</a:t>
            </a:r>
            <a:endParaRPr lang="en-US" dirty="0"/>
          </a:p>
          <a:p>
            <a:endParaRPr lang="en-US" dirty="0"/>
          </a:p>
        </p:txBody>
      </p:sp>
    </p:spTree>
    <p:extLst>
      <p:ext uri="{BB962C8B-B14F-4D97-AF65-F5344CB8AC3E}">
        <p14:creationId xmlns:p14="http://schemas.microsoft.com/office/powerpoint/2010/main" val="36879083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54B51-97C5-6019-BF77-B682C3AFB7AA}"/>
              </a:ext>
            </a:extLst>
          </p:cNvPr>
          <p:cNvSpPr>
            <a:spLocks noGrp="1"/>
          </p:cNvSpPr>
          <p:nvPr>
            <p:ph type="title"/>
          </p:nvPr>
        </p:nvSpPr>
        <p:spPr>
          <a:xfrm>
            <a:off x="1451579" y="804519"/>
            <a:ext cx="9603275" cy="1049235"/>
          </a:xfrm>
        </p:spPr>
        <p:txBody>
          <a:bodyPr>
            <a:normAutofit/>
          </a:bodyPr>
          <a:lstStyle/>
          <a:p>
            <a:r>
              <a:rPr lang="en-US" sz="2700" dirty="0"/>
              <a:t>National Harm Reduction Coalition: </a:t>
            </a:r>
            <a:br>
              <a:rPr lang="en-US" sz="2700" dirty="0"/>
            </a:br>
            <a:r>
              <a:rPr lang="en-US" sz="2700" dirty="0"/>
              <a:t>Principles Central to Harm Reduction</a:t>
            </a:r>
          </a:p>
        </p:txBody>
      </p:sp>
      <p:graphicFrame>
        <p:nvGraphicFramePr>
          <p:cNvPr id="5" name="Content Placeholder 2">
            <a:extLst>
              <a:ext uri="{FF2B5EF4-FFF2-40B4-BE49-F238E27FC236}">
                <a16:creationId xmlns:a16="http://schemas.microsoft.com/office/drawing/2014/main" id="{930A1303-B359-1777-D3F7-6D858148DF01}"/>
              </a:ext>
            </a:extLst>
          </p:cNvPr>
          <p:cNvGraphicFramePr>
            <a:graphicFrameLocks noGrp="1"/>
          </p:cNvGraphicFramePr>
          <p:nvPr>
            <p:ph idx="1"/>
            <p:extLst>
              <p:ext uri="{D42A27DB-BD31-4B8C-83A1-F6EECF244321}">
                <p14:modId xmlns:p14="http://schemas.microsoft.com/office/powerpoint/2010/main" val="2580660867"/>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3485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54B51-97C5-6019-BF77-B682C3AFB7AA}"/>
              </a:ext>
            </a:extLst>
          </p:cNvPr>
          <p:cNvSpPr>
            <a:spLocks noGrp="1"/>
          </p:cNvSpPr>
          <p:nvPr>
            <p:ph type="title"/>
          </p:nvPr>
        </p:nvSpPr>
        <p:spPr>
          <a:xfrm>
            <a:off x="1451579" y="804519"/>
            <a:ext cx="9603275" cy="1049235"/>
          </a:xfrm>
        </p:spPr>
        <p:txBody>
          <a:bodyPr>
            <a:normAutofit/>
          </a:bodyPr>
          <a:lstStyle/>
          <a:p>
            <a:r>
              <a:rPr lang="en-US" sz="2700" dirty="0"/>
              <a:t>National Harm Reduction Coalition: </a:t>
            </a:r>
            <a:br>
              <a:rPr lang="en-US" sz="2700" dirty="0"/>
            </a:br>
            <a:r>
              <a:rPr lang="en-US" sz="2700" dirty="0"/>
              <a:t>Principles Central to Harm Reduction</a:t>
            </a:r>
          </a:p>
        </p:txBody>
      </p:sp>
      <p:graphicFrame>
        <p:nvGraphicFramePr>
          <p:cNvPr id="7" name="Content Placeholder 2">
            <a:extLst>
              <a:ext uri="{FF2B5EF4-FFF2-40B4-BE49-F238E27FC236}">
                <a16:creationId xmlns:a16="http://schemas.microsoft.com/office/drawing/2014/main" id="{EEDC3B8B-C3E4-99A9-7D1B-61E9A6F7D26F}"/>
              </a:ext>
            </a:extLst>
          </p:cNvPr>
          <p:cNvGraphicFramePr>
            <a:graphicFrameLocks noGrp="1"/>
          </p:cNvGraphicFramePr>
          <p:nvPr>
            <p:ph idx="1"/>
            <p:extLst>
              <p:ext uri="{D42A27DB-BD31-4B8C-83A1-F6EECF244321}">
                <p14:modId xmlns:p14="http://schemas.microsoft.com/office/powerpoint/2010/main" val="446960548"/>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4401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5CF3D-6C5D-7D42-DFAF-AD6E9611C28D}"/>
              </a:ext>
            </a:extLst>
          </p:cNvPr>
          <p:cNvSpPr>
            <a:spLocks noGrp="1"/>
          </p:cNvSpPr>
          <p:nvPr>
            <p:ph type="title"/>
          </p:nvPr>
        </p:nvSpPr>
        <p:spPr>
          <a:xfrm>
            <a:off x="1451579" y="804519"/>
            <a:ext cx="9603275" cy="1049235"/>
          </a:xfrm>
        </p:spPr>
        <p:txBody>
          <a:bodyPr>
            <a:normAutofit/>
          </a:bodyPr>
          <a:lstStyle/>
          <a:p>
            <a:r>
              <a:rPr lang="en-US" sz="2700" dirty="0"/>
              <a:t>National Harm Reduction Coalition: </a:t>
            </a:r>
            <a:br>
              <a:rPr lang="en-US" sz="2700" dirty="0"/>
            </a:br>
            <a:r>
              <a:rPr lang="en-US" sz="2700" dirty="0"/>
              <a:t>Principles Central to Harm Reduction</a:t>
            </a:r>
          </a:p>
        </p:txBody>
      </p:sp>
      <p:graphicFrame>
        <p:nvGraphicFramePr>
          <p:cNvPr id="9" name="Content Placeholder 2">
            <a:extLst>
              <a:ext uri="{FF2B5EF4-FFF2-40B4-BE49-F238E27FC236}">
                <a16:creationId xmlns:a16="http://schemas.microsoft.com/office/drawing/2014/main" id="{EDF76EEE-6461-FE52-2B50-F10C2BB8CA5D}"/>
              </a:ext>
            </a:extLst>
          </p:cNvPr>
          <p:cNvGraphicFramePr>
            <a:graphicFrameLocks noGrp="1"/>
          </p:cNvGraphicFramePr>
          <p:nvPr>
            <p:ph idx="1"/>
            <p:extLst>
              <p:ext uri="{D42A27DB-BD31-4B8C-83A1-F6EECF244321}">
                <p14:modId xmlns:p14="http://schemas.microsoft.com/office/powerpoint/2010/main" val="3742698036"/>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24437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5CF3D-6C5D-7D42-DFAF-AD6E9611C28D}"/>
              </a:ext>
            </a:extLst>
          </p:cNvPr>
          <p:cNvSpPr>
            <a:spLocks noGrp="1"/>
          </p:cNvSpPr>
          <p:nvPr>
            <p:ph type="title"/>
          </p:nvPr>
        </p:nvSpPr>
        <p:spPr>
          <a:xfrm>
            <a:off x="1451579" y="804519"/>
            <a:ext cx="9603275" cy="1049235"/>
          </a:xfrm>
        </p:spPr>
        <p:txBody>
          <a:bodyPr>
            <a:normAutofit/>
          </a:bodyPr>
          <a:lstStyle/>
          <a:p>
            <a:r>
              <a:rPr lang="en-US" sz="2700" dirty="0"/>
              <a:t>National Harm Reduction Coalition: </a:t>
            </a:r>
            <a:br>
              <a:rPr lang="en-US" sz="2700" dirty="0"/>
            </a:br>
            <a:r>
              <a:rPr lang="en-US" sz="2700" dirty="0"/>
              <a:t>Principles Central to Harm Reduction</a:t>
            </a:r>
          </a:p>
        </p:txBody>
      </p:sp>
      <p:graphicFrame>
        <p:nvGraphicFramePr>
          <p:cNvPr id="9" name="Content Placeholder 2">
            <a:extLst>
              <a:ext uri="{FF2B5EF4-FFF2-40B4-BE49-F238E27FC236}">
                <a16:creationId xmlns:a16="http://schemas.microsoft.com/office/drawing/2014/main" id="{EDF76EEE-6461-FE52-2B50-F10C2BB8CA5D}"/>
              </a:ext>
            </a:extLst>
          </p:cNvPr>
          <p:cNvGraphicFramePr>
            <a:graphicFrameLocks noGrp="1"/>
          </p:cNvGraphicFramePr>
          <p:nvPr>
            <p:ph idx="1"/>
            <p:extLst>
              <p:ext uri="{D42A27DB-BD31-4B8C-83A1-F6EECF244321}">
                <p14:modId xmlns:p14="http://schemas.microsoft.com/office/powerpoint/2010/main" val="504496884"/>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9172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60485-6864-5245-4D32-FEC7644D9DE5}"/>
              </a:ext>
            </a:extLst>
          </p:cNvPr>
          <p:cNvSpPr>
            <a:spLocks noGrp="1"/>
          </p:cNvSpPr>
          <p:nvPr>
            <p:ph type="title"/>
          </p:nvPr>
        </p:nvSpPr>
        <p:spPr/>
        <p:txBody>
          <a:bodyPr/>
          <a:lstStyle/>
          <a:p>
            <a:r>
              <a:rPr lang="en-US" dirty="0"/>
              <a:t>ARG: Harm Reduction </a:t>
            </a:r>
          </a:p>
        </p:txBody>
      </p:sp>
      <p:sp>
        <p:nvSpPr>
          <p:cNvPr id="4" name="Text Placeholder 3">
            <a:extLst>
              <a:ext uri="{FF2B5EF4-FFF2-40B4-BE49-F238E27FC236}">
                <a16:creationId xmlns:a16="http://schemas.microsoft.com/office/drawing/2014/main" id="{11048FBB-C40B-7D8B-0CA1-6604373C9C55}"/>
              </a:ext>
            </a:extLst>
          </p:cNvPr>
          <p:cNvSpPr>
            <a:spLocks noGrp="1"/>
          </p:cNvSpPr>
          <p:nvPr>
            <p:ph type="body" idx="1"/>
          </p:nvPr>
        </p:nvSpPr>
        <p:spPr>
          <a:xfrm>
            <a:off x="1058069" y="2042730"/>
            <a:ext cx="5157787" cy="823912"/>
          </a:xfrm>
        </p:spPr>
        <p:txBody>
          <a:bodyPr/>
          <a:lstStyle/>
          <a:p>
            <a:r>
              <a:rPr lang="en-US" dirty="0"/>
              <a:t>HIV/Syphilis Harm Reduction</a:t>
            </a:r>
          </a:p>
          <a:p>
            <a:endParaRPr lang="en-US" dirty="0"/>
          </a:p>
        </p:txBody>
      </p:sp>
      <p:sp>
        <p:nvSpPr>
          <p:cNvPr id="3" name="Content Placeholder 2">
            <a:extLst>
              <a:ext uri="{FF2B5EF4-FFF2-40B4-BE49-F238E27FC236}">
                <a16:creationId xmlns:a16="http://schemas.microsoft.com/office/drawing/2014/main" id="{51689079-4E92-0D25-348E-E6DD79A651F7}"/>
              </a:ext>
            </a:extLst>
          </p:cNvPr>
          <p:cNvSpPr>
            <a:spLocks noGrp="1"/>
          </p:cNvSpPr>
          <p:nvPr>
            <p:ph sz="half" idx="2"/>
          </p:nvPr>
        </p:nvSpPr>
        <p:spPr>
          <a:xfrm>
            <a:off x="839788" y="2275367"/>
            <a:ext cx="5157787" cy="3914296"/>
          </a:xfrm>
        </p:spPr>
        <p:txBody>
          <a:bodyPr>
            <a:normAutofit/>
          </a:bodyPr>
          <a:lstStyle/>
          <a:p>
            <a:pPr lvl="1"/>
            <a:r>
              <a:rPr lang="en-US" dirty="0"/>
              <a:t>Free condoms – Multiple Types</a:t>
            </a:r>
          </a:p>
          <a:p>
            <a:pPr lvl="1"/>
            <a:r>
              <a:rPr lang="en-US" dirty="0"/>
              <a:t>External/ Internal Condoms</a:t>
            </a:r>
          </a:p>
          <a:p>
            <a:pPr lvl="1"/>
            <a:r>
              <a:rPr lang="en-US" dirty="0"/>
              <a:t>Latex vs. Latex-Free</a:t>
            </a:r>
          </a:p>
          <a:p>
            <a:pPr lvl="1"/>
            <a:r>
              <a:rPr lang="en-US" dirty="0"/>
              <a:t>Personal Lubricant </a:t>
            </a:r>
          </a:p>
          <a:p>
            <a:pPr lvl="1"/>
            <a:r>
              <a:rPr lang="en-US" dirty="0"/>
              <a:t>Condom Kits</a:t>
            </a:r>
          </a:p>
          <a:p>
            <a:pPr lvl="1"/>
            <a:r>
              <a:rPr lang="en-US" dirty="0"/>
              <a:t>Condom Case</a:t>
            </a:r>
          </a:p>
          <a:p>
            <a:pPr lvl="1"/>
            <a:r>
              <a:rPr lang="en-US" dirty="0" err="1"/>
              <a:t>PrEP</a:t>
            </a:r>
            <a:r>
              <a:rPr lang="en-US" dirty="0"/>
              <a:t>*</a:t>
            </a:r>
          </a:p>
          <a:p>
            <a:pPr lvl="2"/>
            <a:r>
              <a:rPr lang="en-US" dirty="0"/>
              <a:t>*Offered through partner clinic, Matthew 25</a:t>
            </a:r>
          </a:p>
          <a:p>
            <a:pPr lvl="1"/>
            <a:r>
              <a:rPr lang="en-US" dirty="0"/>
              <a:t>HIV/STD Education </a:t>
            </a:r>
          </a:p>
          <a:p>
            <a:pPr lvl="2"/>
            <a:endParaRPr lang="en-US" dirty="0"/>
          </a:p>
        </p:txBody>
      </p:sp>
      <p:sp>
        <p:nvSpPr>
          <p:cNvPr id="5" name="Text Placeholder 4">
            <a:extLst>
              <a:ext uri="{FF2B5EF4-FFF2-40B4-BE49-F238E27FC236}">
                <a16:creationId xmlns:a16="http://schemas.microsoft.com/office/drawing/2014/main" id="{372D5C21-F18E-A7AE-DE59-ED972598AA1B}"/>
              </a:ext>
            </a:extLst>
          </p:cNvPr>
          <p:cNvSpPr>
            <a:spLocks noGrp="1"/>
          </p:cNvSpPr>
          <p:nvPr>
            <p:ph type="body" sz="quarter" idx="3"/>
          </p:nvPr>
        </p:nvSpPr>
        <p:spPr>
          <a:xfrm>
            <a:off x="6215856" y="2029387"/>
            <a:ext cx="5183188" cy="823912"/>
          </a:xfrm>
        </p:spPr>
        <p:txBody>
          <a:bodyPr/>
          <a:lstStyle/>
          <a:p>
            <a:r>
              <a:rPr lang="en-US" dirty="0"/>
              <a:t>Hepatitis C Harm Reduction</a:t>
            </a:r>
          </a:p>
          <a:p>
            <a:endParaRPr lang="en-US" dirty="0"/>
          </a:p>
        </p:txBody>
      </p:sp>
      <p:sp>
        <p:nvSpPr>
          <p:cNvPr id="6" name="Content Placeholder 5">
            <a:extLst>
              <a:ext uri="{FF2B5EF4-FFF2-40B4-BE49-F238E27FC236}">
                <a16:creationId xmlns:a16="http://schemas.microsoft.com/office/drawing/2014/main" id="{3CD9699C-74CA-178F-7A1D-0C119DF9F902}"/>
              </a:ext>
            </a:extLst>
          </p:cNvPr>
          <p:cNvSpPr>
            <a:spLocks noGrp="1"/>
          </p:cNvSpPr>
          <p:nvPr>
            <p:ph sz="quarter" idx="4"/>
          </p:nvPr>
        </p:nvSpPr>
        <p:spPr>
          <a:xfrm>
            <a:off x="6172200" y="2275367"/>
            <a:ext cx="5183188" cy="3914296"/>
          </a:xfrm>
        </p:spPr>
        <p:txBody>
          <a:bodyPr>
            <a:normAutofit/>
          </a:bodyPr>
          <a:lstStyle/>
          <a:p>
            <a:pPr lvl="1"/>
            <a:r>
              <a:rPr lang="en-US" dirty="0"/>
              <a:t>Safer Injection Kits</a:t>
            </a:r>
          </a:p>
          <a:p>
            <a:pPr lvl="2"/>
            <a:r>
              <a:rPr lang="en-US" dirty="0"/>
              <a:t>Everything but needle/syringe </a:t>
            </a:r>
          </a:p>
          <a:p>
            <a:pPr lvl="1"/>
            <a:r>
              <a:rPr lang="en-US" dirty="0"/>
              <a:t>Safer Smoking Kits</a:t>
            </a:r>
          </a:p>
          <a:p>
            <a:pPr lvl="1"/>
            <a:r>
              <a:rPr lang="en-US" dirty="0"/>
              <a:t>Wound Care Kits</a:t>
            </a:r>
          </a:p>
          <a:p>
            <a:pPr lvl="1"/>
            <a:r>
              <a:rPr lang="en-US" dirty="0"/>
              <a:t>Sharps Containers </a:t>
            </a:r>
          </a:p>
          <a:p>
            <a:pPr lvl="1"/>
            <a:r>
              <a:rPr lang="en-US" dirty="0"/>
              <a:t>Narcan/ Naloxone </a:t>
            </a:r>
          </a:p>
          <a:p>
            <a:pPr lvl="1"/>
            <a:r>
              <a:rPr lang="en-US" dirty="0"/>
              <a:t>Fentanyl Test Strips </a:t>
            </a:r>
          </a:p>
          <a:p>
            <a:pPr lvl="1"/>
            <a:r>
              <a:rPr lang="en-US" dirty="0"/>
              <a:t>Lip Balm</a:t>
            </a:r>
          </a:p>
          <a:p>
            <a:pPr lvl="1"/>
            <a:r>
              <a:rPr lang="en-US" dirty="0"/>
              <a:t>Harm Reduction Education </a:t>
            </a:r>
          </a:p>
          <a:p>
            <a:endParaRPr lang="en-US" dirty="0"/>
          </a:p>
        </p:txBody>
      </p:sp>
    </p:spTree>
    <p:extLst>
      <p:ext uri="{BB962C8B-B14F-4D97-AF65-F5344CB8AC3E}">
        <p14:creationId xmlns:p14="http://schemas.microsoft.com/office/powerpoint/2010/main" val="24421146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D005F-0FBB-971C-C5AD-33D893D1E6B9}"/>
              </a:ext>
            </a:extLst>
          </p:cNvPr>
          <p:cNvSpPr>
            <a:spLocks noGrp="1"/>
          </p:cNvSpPr>
          <p:nvPr>
            <p:ph type="title"/>
          </p:nvPr>
        </p:nvSpPr>
        <p:spPr/>
        <p:txBody>
          <a:bodyPr/>
          <a:lstStyle/>
          <a:p>
            <a:r>
              <a:rPr lang="en-US" dirty="0"/>
              <a:t>ARG: Community Involvement </a:t>
            </a:r>
          </a:p>
        </p:txBody>
      </p:sp>
      <p:sp>
        <p:nvSpPr>
          <p:cNvPr id="3" name="Content Placeholder 2">
            <a:extLst>
              <a:ext uri="{FF2B5EF4-FFF2-40B4-BE49-F238E27FC236}">
                <a16:creationId xmlns:a16="http://schemas.microsoft.com/office/drawing/2014/main" id="{94CC869A-E73C-DF82-500E-6EA2EBE0F5D2}"/>
              </a:ext>
            </a:extLst>
          </p:cNvPr>
          <p:cNvSpPr>
            <a:spLocks noGrp="1"/>
          </p:cNvSpPr>
          <p:nvPr>
            <p:ph sz="half" idx="1"/>
          </p:nvPr>
        </p:nvSpPr>
        <p:spPr/>
        <p:txBody>
          <a:bodyPr>
            <a:normAutofit fontScale="77500" lnSpcReduction="20000"/>
          </a:bodyPr>
          <a:lstStyle/>
          <a:p>
            <a:endParaRPr lang="en-US" dirty="0"/>
          </a:p>
          <a:p>
            <a:pPr algn="ctr"/>
            <a:r>
              <a:rPr lang="en-US" sz="2600" dirty="0"/>
              <a:t>Health Fairs</a:t>
            </a:r>
          </a:p>
          <a:p>
            <a:pPr algn="ctr"/>
            <a:r>
              <a:rPr lang="en-US" sz="2600" dirty="0"/>
              <a:t>Public Events</a:t>
            </a:r>
          </a:p>
          <a:p>
            <a:pPr algn="ctr"/>
            <a:r>
              <a:rPr lang="en-US" sz="2600" dirty="0"/>
              <a:t>Lemonade Stands</a:t>
            </a:r>
          </a:p>
          <a:p>
            <a:pPr algn="ctr"/>
            <a:r>
              <a:rPr lang="en-US" sz="2600" dirty="0"/>
              <a:t>ARG Sponsored Events</a:t>
            </a:r>
          </a:p>
          <a:p>
            <a:pPr algn="ctr"/>
            <a:r>
              <a:rPr lang="en-US" sz="2600" dirty="0"/>
              <a:t>Outreach Testing</a:t>
            </a:r>
          </a:p>
          <a:p>
            <a:pPr algn="ctr"/>
            <a:r>
              <a:rPr lang="en-US" sz="2600" dirty="0"/>
              <a:t>Educational Services </a:t>
            </a:r>
          </a:p>
          <a:p>
            <a:pPr algn="ctr"/>
            <a:r>
              <a:rPr lang="en-US" sz="2600" dirty="0"/>
              <a:t>Region 8 ZIP </a:t>
            </a:r>
          </a:p>
          <a:p>
            <a:endParaRPr lang="en-US" dirty="0"/>
          </a:p>
        </p:txBody>
      </p:sp>
      <p:pic>
        <p:nvPicPr>
          <p:cNvPr id="5" name="Picture 6">
            <a:extLst>
              <a:ext uri="{FF2B5EF4-FFF2-40B4-BE49-F238E27FC236}">
                <a16:creationId xmlns:a16="http://schemas.microsoft.com/office/drawing/2014/main" id="{00539E33-C9C3-E50E-1189-5F3EB4B53EDB}"/>
              </a:ext>
            </a:extLst>
          </p:cNvPr>
          <p:cNvPicPr>
            <a:picLocks noGrp="1" noChangeAspect="1" noChangeArrowheads="1"/>
          </p:cNvPicPr>
          <p:nvPr>
            <p:ph sz="half" idx="2"/>
          </p:nvPr>
        </p:nvPicPr>
        <p:blipFill rotWithShape="1">
          <a:blip r:embed="rId2">
            <a:extLst>
              <a:ext uri="{BEBA8EAE-BF5A-486C-A8C5-ECC9F3942E4B}">
                <a14:imgProps xmlns:a14="http://schemas.microsoft.com/office/drawing/2010/main">
                  <a14:imgLayer r:embed="rId3">
                    <a14:imgEffect>
                      <a14:backgroundRemoval t="1394" b="93380" l="9409" r="96505">
                        <a14:foregroundMark x1="37903" y1="10453" x2="40579" y2="8758"/>
                        <a14:foregroundMark x1="77122" y1="7090" x2="79217" y2="19060"/>
                        <a14:foregroundMark x1="91167" y1="62207" x2="93280" y2="63763"/>
                        <a14:foregroundMark x1="84830" y1="57540" x2="86783" y2="58978"/>
                        <a14:foregroundMark x1="86905" y1="87258" x2="84976" y2="94367"/>
                        <a14:foregroundMark x1="91223" y1="71342" x2="88761" y2="80416"/>
                        <a14:foregroundMark x1="93280" y1="63763" x2="91372" y2="70793"/>
                        <a14:foregroundMark x1="61406" y1="87037" x2="61022" y2="87108"/>
                        <a14:foregroundMark x1="69878" y1="85468" x2="69642" y2="85512"/>
                        <a14:foregroundMark x1="61022" y1="87108" x2="48925" y2="94077"/>
                        <a14:foregroundMark x1="48925" y1="94077" x2="48472" y2="93927"/>
                        <a14:foregroundMark x1="16190" y1="92581" x2="10215" y2="93380"/>
                        <a14:foregroundMark x1="34177" y1="90177" x2="27061" y2="91128"/>
                        <a14:foregroundMark x1="10215" y1="93380" x2="12097" y2="59233"/>
                        <a14:foregroundMark x1="12097" y1="59233" x2="30108" y2="33798"/>
                        <a14:foregroundMark x1="30108" y1="33798" x2="38710" y2="9756"/>
                        <a14:foregroundMark x1="62067" y1="5620" x2="62173" y2="5618"/>
                        <a14:foregroundMark x1="77965" y1="5904" x2="78763" y2="5923"/>
                        <a14:foregroundMark x1="78763" y1="5923" x2="77993" y2="5848"/>
                        <a14:foregroundMark x1="96079" y1="74177" x2="96505" y2="74913"/>
                        <a14:foregroundMark x1="89923" y1="63538" x2="93559" y2="69821"/>
                        <a14:foregroundMark x1="96505" y1="74913" x2="89516" y2="78397"/>
                        <a14:foregroundMark x1="36559" y1="5226" x2="55376" y2="2439"/>
                        <a14:foregroundMark x1="36022" y1="5575" x2="38441" y2="1394"/>
                        <a14:backgroundMark x1="15860" y1="93380" x2="22043" y2="90941"/>
                        <a14:backgroundMark x1="22043" y1="92683" x2="27419" y2="90244"/>
                        <a14:backgroundMark x1="22581" y1="91638" x2="20968" y2="92334"/>
                        <a14:backgroundMark x1="34140" y1="90244" x2="48387" y2="94077"/>
                        <a14:backgroundMark x1="60753" y1="88502" x2="69086" y2="86760"/>
                        <a14:backgroundMark x1="69086" y1="86760" x2="77419" y2="90244"/>
                        <a14:backgroundMark x1="79839" y1="92683" x2="81989" y2="94774"/>
                        <a14:backgroundMark x1="81989" y1="90941" x2="79032" y2="94077"/>
                        <a14:backgroundMark x1="90054" y1="80139" x2="90860" y2="86411"/>
                        <a14:backgroundMark x1="55273" y1="2665" x2="63172" y2="3484"/>
                        <a14:backgroundMark x1="63172" y1="3484" x2="77151" y2="2091"/>
                        <a14:backgroundMark x1="77151" y1="2091" x2="79839" y2="2091"/>
                        <a14:backgroundMark x1="95430" y1="70035" x2="95968" y2="70035"/>
                        <a14:backgroundMark x1="95430" y1="68990" x2="96774" y2="73868"/>
                        <a14:backgroundMark x1="80914" y1="26481" x2="81183" y2="42857"/>
                        <a14:backgroundMark x1="81183" y1="42857" x2="84946" y2="57491"/>
                        <a14:backgroundMark x1="88172" y1="57491" x2="91667" y2="61672"/>
                        <a14:backgroundMark x1="82258" y1="19164" x2="81989" y2="32404"/>
                        <a14:backgroundMark x1="34677" y1="3136" x2="36724" y2="3302"/>
                        <a14:backgroundMark x1="54825" y1="3644" x2="56989" y2="3484"/>
                      </a14:backgroundRemoval>
                    </a14:imgEffect>
                  </a14:imgLayer>
                </a14:imgProps>
              </a:ext>
              <a:ext uri="{28A0092B-C50C-407E-A947-70E740481C1C}">
                <a14:useLocalDpi xmlns:a14="http://schemas.microsoft.com/office/drawing/2010/main" val="0"/>
              </a:ext>
            </a:extLst>
          </a:blip>
          <a:srcRect r="2042" b="-606"/>
          <a:stretch/>
        </p:blipFill>
        <p:spPr bwMode="auto">
          <a:xfrm>
            <a:off x="6486458" y="2391224"/>
            <a:ext cx="4063983" cy="322014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6383286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49683" y="1240076"/>
            <a:ext cx="2727813" cy="4584527"/>
          </a:xfrm>
        </p:spPr>
        <p:txBody>
          <a:bodyPr>
            <a:normAutofit/>
          </a:bodyPr>
          <a:lstStyle/>
          <a:p>
            <a:r>
              <a:rPr lang="en-US">
                <a:solidFill>
                  <a:srgbClr val="FFFFFF"/>
                </a:solidFill>
              </a:rPr>
              <a:t>AIDS RESOURCE GROUP</a:t>
            </a:r>
          </a:p>
        </p:txBody>
      </p:sp>
      <p:sp>
        <p:nvSpPr>
          <p:cNvPr id="3" name="Content Placeholder 2"/>
          <p:cNvSpPr>
            <a:spLocks noGrp="1"/>
          </p:cNvSpPr>
          <p:nvPr>
            <p:ph idx="1"/>
          </p:nvPr>
        </p:nvSpPr>
        <p:spPr>
          <a:xfrm>
            <a:off x="4705594" y="1240077"/>
            <a:ext cx="6034827" cy="4916465"/>
          </a:xfrm>
        </p:spPr>
        <p:txBody>
          <a:bodyPr anchor="t">
            <a:normAutofit/>
          </a:bodyPr>
          <a:lstStyle/>
          <a:p>
            <a:pPr marL="0" indent="0">
              <a:buNone/>
            </a:pPr>
            <a:r>
              <a:rPr lang="en-US" dirty="0"/>
              <a:t>101 North West 1</a:t>
            </a:r>
            <a:r>
              <a:rPr lang="en-US" baseline="30000" dirty="0"/>
              <a:t>st</a:t>
            </a:r>
            <a:r>
              <a:rPr lang="en-US" dirty="0"/>
              <a:t> Street, Suite 213</a:t>
            </a:r>
          </a:p>
          <a:p>
            <a:pPr marL="0" indent="0">
              <a:buNone/>
            </a:pPr>
            <a:r>
              <a:rPr lang="en-US" dirty="0"/>
              <a:t>Evansville, IN 47708</a:t>
            </a:r>
          </a:p>
          <a:p>
            <a:pPr marL="0" indent="0">
              <a:buNone/>
            </a:pPr>
            <a:r>
              <a:rPr lang="en-US" dirty="0"/>
              <a:t>(812) 421-0059</a:t>
            </a:r>
          </a:p>
          <a:p>
            <a:pPr marL="0" indent="0">
              <a:buNone/>
            </a:pPr>
            <a:r>
              <a:rPr lang="en-US" dirty="0">
                <a:hlinkClick r:id="rId2"/>
              </a:rPr>
              <a:t>www.argevansville.org</a:t>
            </a:r>
            <a:endParaRPr lang="en-US" dirty="0"/>
          </a:p>
          <a:p>
            <a:pPr marL="0" indent="0">
              <a:buNone/>
            </a:pPr>
            <a:r>
              <a:rPr lang="en-US" dirty="0">
                <a:hlinkClick r:id="rId3"/>
              </a:rPr>
              <a:t>www.facebook.com/aidsresourcegroup/</a:t>
            </a:r>
            <a:endParaRPr lang="en-US" dirty="0"/>
          </a:p>
          <a:p>
            <a:pPr marL="0" indent="0">
              <a:buNone/>
            </a:pPr>
            <a:r>
              <a:rPr lang="en-US" dirty="0">
                <a:hlinkClick r:id="rId4"/>
              </a:rPr>
              <a:t>www.arg.as.me</a:t>
            </a:r>
            <a:r>
              <a:rPr lang="en-US" dirty="0"/>
              <a:t> – Schedule free test </a:t>
            </a:r>
          </a:p>
          <a:p>
            <a:pPr marL="0" indent="0">
              <a:buNone/>
            </a:pPr>
            <a:r>
              <a:rPr lang="en-US" dirty="0">
                <a:hlinkClick r:id="rId5"/>
              </a:rPr>
              <a:t>director@argevansville.org</a:t>
            </a:r>
            <a:r>
              <a:rPr lang="en-US" dirty="0"/>
              <a:t> – Stacey’s email</a:t>
            </a:r>
          </a:p>
          <a:p>
            <a:pPr marL="0" indent="0">
              <a:buNone/>
            </a:pPr>
            <a:r>
              <a:rPr lang="en-US" dirty="0">
                <a:hlinkClick r:id="rId6"/>
              </a:rPr>
              <a:t>tgilham@argevansville.org</a:t>
            </a:r>
            <a:r>
              <a:rPr lang="en-US" dirty="0"/>
              <a:t> – Tyler’s email</a:t>
            </a:r>
          </a:p>
          <a:p>
            <a:pPr marL="0" indent="0">
              <a:buNone/>
            </a:pPr>
            <a:endParaRPr lang="en-US" dirty="0"/>
          </a:p>
          <a:p>
            <a:pPr marL="0" indent="0">
              <a:buNone/>
            </a:pPr>
            <a:endParaRPr lang="en-US" dirty="0"/>
          </a:p>
          <a:p>
            <a:endParaRPr lang="en-US" dirty="0"/>
          </a:p>
        </p:txBody>
      </p:sp>
      <p:pic>
        <p:nvPicPr>
          <p:cNvPr id="9" name="Picture 8" descr="Shape, circle&#10;&#10;Description automatically generated">
            <a:extLst>
              <a:ext uri="{FF2B5EF4-FFF2-40B4-BE49-F238E27FC236}">
                <a16:creationId xmlns:a16="http://schemas.microsoft.com/office/drawing/2014/main" id="{3F12A2A5-6148-6355-ABB6-8F081A3F3B1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42850" y="3428999"/>
            <a:ext cx="2776426" cy="2784764"/>
          </a:xfrm>
          <a:prstGeom prst="rect">
            <a:avLst/>
          </a:prstGeom>
          <a:ln>
            <a:solidFill>
              <a:srgbClr val="FFFFFF"/>
            </a:solidFill>
          </a:ln>
        </p:spPr>
      </p:pic>
    </p:spTree>
    <p:extLst>
      <p:ext uri="{BB962C8B-B14F-4D97-AF65-F5344CB8AC3E}">
        <p14:creationId xmlns:p14="http://schemas.microsoft.com/office/powerpoint/2010/main" val="39580579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BE48D4-D0CB-03BA-F66E-A2A59DA75416}"/>
              </a:ext>
            </a:extLst>
          </p:cNvPr>
          <p:cNvSpPr>
            <a:spLocks noGrp="1"/>
          </p:cNvSpPr>
          <p:nvPr>
            <p:ph idx="4294967295"/>
          </p:nvPr>
        </p:nvSpPr>
        <p:spPr>
          <a:xfrm>
            <a:off x="1293812" y="1704181"/>
            <a:ext cx="9604375" cy="3449638"/>
          </a:xfrm>
        </p:spPr>
        <p:txBody>
          <a:bodyPr/>
          <a:lstStyle/>
          <a:p>
            <a:pPr marL="0" indent="0" algn="ctr">
              <a:buNone/>
            </a:pPr>
            <a:endParaRPr lang="en-US" sz="6000" dirty="0"/>
          </a:p>
          <a:p>
            <a:pPr marL="0" indent="0" algn="ctr">
              <a:buNone/>
            </a:pPr>
            <a:r>
              <a:rPr lang="en-US" sz="4800" dirty="0"/>
              <a:t>Questions?</a:t>
            </a:r>
          </a:p>
          <a:p>
            <a:endParaRPr lang="en-US" dirty="0"/>
          </a:p>
        </p:txBody>
      </p:sp>
    </p:spTree>
    <p:extLst>
      <p:ext uri="{BB962C8B-B14F-4D97-AF65-F5344CB8AC3E}">
        <p14:creationId xmlns:p14="http://schemas.microsoft.com/office/powerpoint/2010/main" val="31918060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BCFAB-EC0E-F976-131C-4F0B1611A45C}"/>
              </a:ext>
            </a:extLst>
          </p:cNvPr>
          <p:cNvSpPr>
            <a:spLocks noGrp="1"/>
          </p:cNvSpPr>
          <p:nvPr>
            <p:ph type="title"/>
          </p:nvPr>
        </p:nvSpPr>
        <p:spPr>
          <a:xfrm>
            <a:off x="1451579" y="804519"/>
            <a:ext cx="9603275" cy="1049235"/>
          </a:xfrm>
        </p:spPr>
        <p:txBody>
          <a:bodyPr>
            <a:normAutofit/>
          </a:bodyPr>
          <a:lstStyle/>
          <a:p>
            <a:pPr algn="ctr"/>
            <a:r>
              <a:rPr lang="en-US" dirty="0"/>
              <a:t>Post-Test</a:t>
            </a:r>
          </a:p>
        </p:txBody>
      </p:sp>
      <p:graphicFrame>
        <p:nvGraphicFramePr>
          <p:cNvPr id="15" name="Content Placeholder 2">
            <a:extLst>
              <a:ext uri="{FF2B5EF4-FFF2-40B4-BE49-F238E27FC236}">
                <a16:creationId xmlns:a16="http://schemas.microsoft.com/office/drawing/2014/main" id="{55997FB2-F021-2F1F-B61F-106CE720B15A}"/>
              </a:ext>
            </a:extLst>
          </p:cNvPr>
          <p:cNvGraphicFramePr>
            <a:graphicFrameLocks noGrp="1"/>
          </p:cNvGraphicFramePr>
          <p:nvPr>
            <p:ph idx="1"/>
            <p:extLst>
              <p:ext uri="{D42A27DB-BD31-4B8C-83A1-F6EECF244321}">
                <p14:modId xmlns:p14="http://schemas.microsoft.com/office/powerpoint/2010/main" val="1115750406"/>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2592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4E6277-5CA4-3C8F-69E7-A46959BF3CD9}"/>
              </a:ext>
            </a:extLst>
          </p:cNvPr>
          <p:cNvSpPr>
            <a:spLocks noGrp="1"/>
          </p:cNvSpPr>
          <p:nvPr>
            <p:ph type="title"/>
          </p:nvPr>
        </p:nvSpPr>
        <p:spPr>
          <a:xfrm>
            <a:off x="844476" y="1600199"/>
            <a:ext cx="3539266" cy="4297680"/>
          </a:xfrm>
        </p:spPr>
        <p:txBody>
          <a:bodyPr anchor="ctr">
            <a:normAutofit/>
          </a:bodyPr>
          <a:lstStyle/>
          <a:p>
            <a:r>
              <a:rPr lang="en-US"/>
              <a:t>Today’s Topics:</a:t>
            </a:r>
          </a:p>
        </p:txBody>
      </p:sp>
      <p:cxnSp>
        <p:nvCxnSpPr>
          <p:cNvPr id="10" name="Straight Connector 9">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148839"/>
            <a:ext cx="0" cy="320040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A9632E6-6092-90A9-34AB-972CB0096D70}"/>
              </a:ext>
            </a:extLst>
          </p:cNvPr>
          <p:cNvSpPr>
            <a:spLocks noGrp="1"/>
          </p:cNvSpPr>
          <p:nvPr>
            <p:ph idx="1"/>
          </p:nvPr>
        </p:nvSpPr>
        <p:spPr>
          <a:xfrm>
            <a:off x="4924851" y="1600199"/>
            <a:ext cx="6130003" cy="4297680"/>
          </a:xfrm>
        </p:spPr>
        <p:txBody>
          <a:bodyPr anchor="ctr">
            <a:normAutofit/>
          </a:bodyPr>
          <a:lstStyle/>
          <a:p>
            <a:r>
              <a:rPr lang="en-US"/>
              <a:t>HIV</a:t>
            </a:r>
          </a:p>
          <a:p>
            <a:r>
              <a:rPr lang="en-US"/>
              <a:t>Hepatitis C </a:t>
            </a:r>
          </a:p>
          <a:p>
            <a:r>
              <a:rPr lang="en-US"/>
              <a:t>Syphilis </a:t>
            </a:r>
          </a:p>
          <a:p>
            <a:r>
              <a:rPr lang="en-US"/>
              <a:t>ARG Programs and Services</a:t>
            </a:r>
          </a:p>
          <a:p>
            <a:r>
              <a:rPr lang="en-US"/>
              <a:t>Harm Reduction </a:t>
            </a:r>
          </a:p>
          <a:p>
            <a:r>
              <a:rPr lang="en-US"/>
              <a:t>ARG Community Involvement </a:t>
            </a:r>
          </a:p>
        </p:txBody>
      </p:sp>
    </p:spTree>
    <p:extLst>
      <p:ext uri="{BB962C8B-B14F-4D97-AF65-F5344CB8AC3E}">
        <p14:creationId xmlns:p14="http://schemas.microsoft.com/office/powerpoint/2010/main" val="279235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CC13B955-00B1-9933-36E9-B8E57FF8023F}"/>
              </a:ext>
            </a:extLst>
          </p:cNvPr>
          <p:cNvSpPr>
            <a:spLocks noGrp="1"/>
          </p:cNvSpPr>
          <p:nvPr>
            <p:ph type="title"/>
          </p:nvPr>
        </p:nvSpPr>
        <p:spPr>
          <a:xfrm>
            <a:off x="1451579" y="2303047"/>
            <a:ext cx="3272093" cy="2674198"/>
          </a:xfrm>
        </p:spPr>
        <p:txBody>
          <a:bodyPr anchor="t">
            <a:normAutofit/>
          </a:bodyPr>
          <a:lstStyle/>
          <a:p>
            <a:r>
              <a:rPr lang="en-US"/>
              <a:t>HIV: Basics</a:t>
            </a:r>
            <a:endParaRPr lang="en-US" dirty="0"/>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8854E1BE-2A9F-986F-3EB3-0B905DBD02B4}"/>
              </a:ext>
            </a:extLst>
          </p:cNvPr>
          <p:cNvGraphicFramePr>
            <a:graphicFrameLocks noGrp="1"/>
          </p:cNvGraphicFramePr>
          <p:nvPr>
            <p:ph idx="1"/>
            <p:extLst>
              <p:ext uri="{D42A27DB-BD31-4B8C-83A1-F6EECF244321}">
                <p14:modId xmlns:p14="http://schemas.microsoft.com/office/powerpoint/2010/main" val="821794261"/>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48890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E7A6F0-5CD3-481E-B0F2-E7F99FE675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11290DF-4975-4FCD-8B8D-BBC86B8366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FD9C5720-FE4D-B48C-6308-F126D6905DCE}"/>
              </a:ext>
            </a:extLst>
          </p:cNvPr>
          <p:cNvSpPr>
            <a:spLocks noGrp="1"/>
          </p:cNvSpPr>
          <p:nvPr>
            <p:ph type="title"/>
          </p:nvPr>
        </p:nvSpPr>
        <p:spPr>
          <a:xfrm>
            <a:off x="860612" y="1138228"/>
            <a:ext cx="3793685" cy="3858767"/>
          </a:xfrm>
        </p:spPr>
        <p:txBody>
          <a:bodyPr anchor="ctr">
            <a:normAutofit/>
          </a:bodyPr>
          <a:lstStyle/>
          <a:p>
            <a:r>
              <a:rPr lang="en-US" sz="3600"/>
              <a:t>HIV: Stage 1</a:t>
            </a:r>
          </a:p>
        </p:txBody>
      </p:sp>
      <p:grpSp>
        <p:nvGrpSpPr>
          <p:cNvPr id="12" name="Group 11">
            <a:extLst>
              <a:ext uri="{FF2B5EF4-FFF2-40B4-BE49-F238E27FC236}">
                <a16:creationId xmlns:a16="http://schemas.microsoft.com/office/drawing/2014/main" id="{357CA18A-A333-4DCB-842B-76827D2ECB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00021" y="638300"/>
            <a:ext cx="6409605" cy="4858625"/>
            <a:chOff x="7807230" y="2012810"/>
            <a:chExt cx="3251252" cy="3459865"/>
          </a:xfrm>
        </p:grpSpPr>
        <p:sp>
          <p:nvSpPr>
            <p:cNvPr id="13" name="Rectangle 12">
              <a:extLst>
                <a:ext uri="{FF2B5EF4-FFF2-40B4-BE49-F238E27FC236}">
                  <a16:creationId xmlns:a16="http://schemas.microsoft.com/office/drawing/2014/main" id="{6E785FC3-CE7B-46F8-8C7A-EBBF001EDB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5069D9A-30C7-4159-880C-DD2BDC510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9FE1511-6E1B-4F0E-8FF0-958527181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9891" y="973636"/>
            <a:ext cx="5769864" cy="4187952"/>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5A063DE-CB06-3DB2-BDA2-EB89C44C8DCE}"/>
              </a:ext>
            </a:extLst>
          </p:cNvPr>
          <p:cNvSpPr>
            <a:spLocks noGrp="1"/>
          </p:cNvSpPr>
          <p:nvPr>
            <p:ph idx="1"/>
          </p:nvPr>
        </p:nvSpPr>
        <p:spPr>
          <a:xfrm>
            <a:off x="5584483" y="1138228"/>
            <a:ext cx="5440680" cy="3858768"/>
          </a:xfrm>
        </p:spPr>
        <p:txBody>
          <a:bodyPr anchor="ctr">
            <a:normAutofit/>
          </a:bodyPr>
          <a:lstStyle/>
          <a:p>
            <a:r>
              <a:rPr lang="en-US">
                <a:solidFill>
                  <a:srgbClr val="000000"/>
                </a:solidFill>
              </a:rPr>
              <a:t>Stage 1: Acute HIV Infection </a:t>
            </a:r>
          </a:p>
          <a:p>
            <a:pPr lvl="1"/>
            <a:r>
              <a:rPr lang="en-US">
                <a:solidFill>
                  <a:srgbClr val="000000"/>
                </a:solidFill>
              </a:rPr>
              <a:t>First month of infection (2-4 weeks).</a:t>
            </a:r>
          </a:p>
          <a:p>
            <a:pPr lvl="1"/>
            <a:r>
              <a:rPr lang="en-US">
                <a:solidFill>
                  <a:srgbClr val="000000"/>
                </a:solidFill>
              </a:rPr>
              <a:t>People have a large amount of HIV in their blood and are very contagious.</a:t>
            </a:r>
          </a:p>
          <a:p>
            <a:pPr lvl="1"/>
            <a:r>
              <a:rPr lang="en-US">
                <a:solidFill>
                  <a:srgbClr val="000000"/>
                </a:solidFill>
              </a:rPr>
              <a:t>May experience flu like symptoms.</a:t>
            </a:r>
          </a:p>
          <a:p>
            <a:pPr lvl="2"/>
            <a:r>
              <a:rPr lang="en-US">
                <a:solidFill>
                  <a:srgbClr val="000000"/>
                </a:solidFill>
              </a:rPr>
              <a:t>Fever, sore throat, chills, fatigue</a:t>
            </a:r>
          </a:p>
          <a:p>
            <a:pPr lvl="1"/>
            <a:r>
              <a:rPr lang="en-US">
                <a:solidFill>
                  <a:srgbClr val="000000"/>
                </a:solidFill>
              </a:rPr>
              <a:t>Not likely to be found through HIV testing </a:t>
            </a:r>
          </a:p>
          <a:p>
            <a:pPr lvl="2"/>
            <a:r>
              <a:rPr lang="en-US">
                <a:solidFill>
                  <a:srgbClr val="000000"/>
                </a:solidFill>
              </a:rPr>
              <a:t>Most people would NOT test positive until after 27 days if testing for HIV antibodies.</a:t>
            </a:r>
          </a:p>
        </p:txBody>
      </p:sp>
      <p:pic>
        <p:nvPicPr>
          <p:cNvPr id="18" name="Picture 17">
            <a:extLst>
              <a:ext uri="{FF2B5EF4-FFF2-40B4-BE49-F238E27FC236}">
                <a16:creationId xmlns:a16="http://schemas.microsoft.com/office/drawing/2014/main" id="{025CEF6D-5E98-4B5C-A10F-7459C1EEF10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0" name="Straight Connector 19">
            <a:extLst>
              <a:ext uri="{FF2B5EF4-FFF2-40B4-BE49-F238E27FC236}">
                <a16:creationId xmlns:a16="http://schemas.microsoft.com/office/drawing/2014/main" id="{05C73161-1E4E-4E6A-91B2-E885CF8FFBA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934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E7A6F0-5CD3-481E-B0F2-E7F99FE675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11290DF-4975-4FCD-8B8D-BBC86B8366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95691778-A18F-2D66-BECA-9F89D32B9BC1}"/>
              </a:ext>
            </a:extLst>
          </p:cNvPr>
          <p:cNvSpPr>
            <a:spLocks noGrp="1"/>
          </p:cNvSpPr>
          <p:nvPr>
            <p:ph type="title"/>
          </p:nvPr>
        </p:nvSpPr>
        <p:spPr>
          <a:xfrm>
            <a:off x="860612" y="1138228"/>
            <a:ext cx="3793685" cy="3858767"/>
          </a:xfrm>
        </p:spPr>
        <p:txBody>
          <a:bodyPr anchor="ctr">
            <a:normAutofit/>
          </a:bodyPr>
          <a:lstStyle/>
          <a:p>
            <a:r>
              <a:rPr lang="en-US" sz="3600"/>
              <a:t>HIV: Stage 2</a:t>
            </a:r>
          </a:p>
        </p:txBody>
      </p:sp>
      <p:grpSp>
        <p:nvGrpSpPr>
          <p:cNvPr id="12" name="Group 11">
            <a:extLst>
              <a:ext uri="{FF2B5EF4-FFF2-40B4-BE49-F238E27FC236}">
                <a16:creationId xmlns:a16="http://schemas.microsoft.com/office/drawing/2014/main" id="{357CA18A-A333-4DCB-842B-76827D2ECB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00021" y="638300"/>
            <a:ext cx="6409605" cy="4858625"/>
            <a:chOff x="7807230" y="2012810"/>
            <a:chExt cx="3251252" cy="3459865"/>
          </a:xfrm>
        </p:grpSpPr>
        <p:sp>
          <p:nvSpPr>
            <p:cNvPr id="13" name="Rectangle 12">
              <a:extLst>
                <a:ext uri="{FF2B5EF4-FFF2-40B4-BE49-F238E27FC236}">
                  <a16:creationId xmlns:a16="http://schemas.microsoft.com/office/drawing/2014/main" id="{6E785FC3-CE7B-46F8-8C7A-EBBF001EDB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5069D9A-30C7-4159-880C-DD2BDC510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9FE1511-6E1B-4F0E-8FF0-958527181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9891" y="973636"/>
            <a:ext cx="5769864" cy="4187952"/>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172F111-D095-FA65-9F01-DCD54A9D69E7}"/>
              </a:ext>
            </a:extLst>
          </p:cNvPr>
          <p:cNvSpPr>
            <a:spLocks noGrp="1"/>
          </p:cNvSpPr>
          <p:nvPr>
            <p:ph idx="1"/>
          </p:nvPr>
        </p:nvSpPr>
        <p:spPr>
          <a:xfrm>
            <a:off x="5584483" y="1138228"/>
            <a:ext cx="5440680" cy="3858768"/>
          </a:xfrm>
        </p:spPr>
        <p:txBody>
          <a:bodyPr anchor="ctr">
            <a:normAutofit/>
          </a:bodyPr>
          <a:lstStyle/>
          <a:p>
            <a:pPr>
              <a:lnSpc>
                <a:spcPct val="110000"/>
              </a:lnSpc>
            </a:pPr>
            <a:r>
              <a:rPr lang="en-US">
                <a:solidFill>
                  <a:srgbClr val="000000"/>
                </a:solidFill>
              </a:rPr>
              <a:t>Stage 2: Chronic HIV Infection</a:t>
            </a:r>
          </a:p>
          <a:p>
            <a:pPr lvl="1">
              <a:lnSpc>
                <a:spcPct val="110000"/>
              </a:lnSpc>
            </a:pPr>
            <a:r>
              <a:rPr lang="en-US">
                <a:solidFill>
                  <a:srgbClr val="000000"/>
                </a:solidFill>
              </a:rPr>
              <a:t>Also called asymptomatic HIV infection or clinical latency.</a:t>
            </a:r>
          </a:p>
          <a:p>
            <a:pPr lvl="1">
              <a:lnSpc>
                <a:spcPct val="110000"/>
              </a:lnSpc>
            </a:pPr>
            <a:r>
              <a:rPr lang="en-US">
                <a:solidFill>
                  <a:srgbClr val="000000"/>
                </a:solidFill>
              </a:rPr>
              <a:t>HIV still active and reproducing in the body. </a:t>
            </a:r>
          </a:p>
          <a:p>
            <a:pPr lvl="1">
              <a:lnSpc>
                <a:spcPct val="110000"/>
              </a:lnSpc>
            </a:pPr>
            <a:r>
              <a:rPr lang="en-US">
                <a:solidFill>
                  <a:srgbClr val="000000"/>
                </a:solidFill>
              </a:rPr>
              <a:t>People often have no symptoms or get sick during this phase.</a:t>
            </a:r>
          </a:p>
          <a:p>
            <a:pPr lvl="1">
              <a:lnSpc>
                <a:spcPct val="110000"/>
              </a:lnSpc>
            </a:pPr>
            <a:r>
              <a:rPr lang="en-US">
                <a:solidFill>
                  <a:srgbClr val="000000"/>
                </a:solidFill>
              </a:rPr>
              <a:t>Transmission is still possible.</a:t>
            </a:r>
          </a:p>
          <a:p>
            <a:pPr lvl="1">
              <a:lnSpc>
                <a:spcPct val="110000"/>
              </a:lnSpc>
            </a:pPr>
            <a:r>
              <a:rPr lang="en-US">
                <a:solidFill>
                  <a:srgbClr val="000000"/>
                </a:solidFill>
              </a:rPr>
              <a:t>This stage may last a decade or may progress faster to stage 3.</a:t>
            </a:r>
          </a:p>
          <a:p>
            <a:pPr lvl="1">
              <a:lnSpc>
                <a:spcPct val="110000"/>
              </a:lnSpc>
            </a:pPr>
            <a:r>
              <a:rPr lang="en-US">
                <a:solidFill>
                  <a:srgbClr val="000000"/>
                </a:solidFill>
              </a:rPr>
              <a:t>People who take HIV treatment may never move onto Stage 3. </a:t>
            </a:r>
          </a:p>
        </p:txBody>
      </p:sp>
      <p:pic>
        <p:nvPicPr>
          <p:cNvPr id="18" name="Picture 17">
            <a:extLst>
              <a:ext uri="{FF2B5EF4-FFF2-40B4-BE49-F238E27FC236}">
                <a16:creationId xmlns:a16="http://schemas.microsoft.com/office/drawing/2014/main" id="{025CEF6D-5E98-4B5C-A10F-7459C1EEF10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0" name="Straight Connector 19">
            <a:extLst>
              <a:ext uri="{FF2B5EF4-FFF2-40B4-BE49-F238E27FC236}">
                <a16:creationId xmlns:a16="http://schemas.microsoft.com/office/drawing/2014/main" id="{05C73161-1E4E-4E6A-91B2-E885CF8FFBA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5394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E7A6F0-5CD3-481E-B0F2-E7F99FE675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11290DF-4975-4FCD-8B8D-BBC86B8366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728DBA94-38DD-7066-BDAF-092DD8F3CFC0}"/>
              </a:ext>
            </a:extLst>
          </p:cNvPr>
          <p:cNvSpPr>
            <a:spLocks noGrp="1"/>
          </p:cNvSpPr>
          <p:nvPr>
            <p:ph type="title"/>
          </p:nvPr>
        </p:nvSpPr>
        <p:spPr>
          <a:xfrm>
            <a:off x="860612" y="1138228"/>
            <a:ext cx="3793685" cy="3858767"/>
          </a:xfrm>
        </p:spPr>
        <p:txBody>
          <a:bodyPr anchor="ctr">
            <a:normAutofit/>
          </a:bodyPr>
          <a:lstStyle/>
          <a:p>
            <a:r>
              <a:rPr lang="en-US" sz="3600"/>
              <a:t>HIV: Stage 3</a:t>
            </a:r>
          </a:p>
        </p:txBody>
      </p:sp>
      <p:grpSp>
        <p:nvGrpSpPr>
          <p:cNvPr id="12" name="Group 11">
            <a:extLst>
              <a:ext uri="{FF2B5EF4-FFF2-40B4-BE49-F238E27FC236}">
                <a16:creationId xmlns:a16="http://schemas.microsoft.com/office/drawing/2014/main" id="{357CA18A-A333-4DCB-842B-76827D2ECB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100021" y="638300"/>
            <a:ext cx="6409605" cy="4858625"/>
            <a:chOff x="7807230" y="2012810"/>
            <a:chExt cx="3251252" cy="3459865"/>
          </a:xfrm>
        </p:grpSpPr>
        <p:sp>
          <p:nvSpPr>
            <p:cNvPr id="13" name="Rectangle 12">
              <a:extLst>
                <a:ext uri="{FF2B5EF4-FFF2-40B4-BE49-F238E27FC236}">
                  <a16:creationId xmlns:a16="http://schemas.microsoft.com/office/drawing/2014/main" id="{6E785FC3-CE7B-46F8-8C7A-EBBF001EDB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5069D9A-30C7-4159-880C-DD2BDC510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9FE1511-6E1B-4F0E-8FF0-958527181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9891" y="973636"/>
            <a:ext cx="5769864" cy="4187952"/>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63E2FD7-662C-F929-DA4A-2B939BA5477B}"/>
              </a:ext>
            </a:extLst>
          </p:cNvPr>
          <p:cNvSpPr>
            <a:spLocks noGrp="1"/>
          </p:cNvSpPr>
          <p:nvPr>
            <p:ph idx="1"/>
          </p:nvPr>
        </p:nvSpPr>
        <p:spPr>
          <a:xfrm>
            <a:off x="5584483" y="1138228"/>
            <a:ext cx="5440680" cy="3858768"/>
          </a:xfrm>
        </p:spPr>
        <p:txBody>
          <a:bodyPr anchor="ctr">
            <a:normAutofit/>
          </a:bodyPr>
          <a:lstStyle/>
          <a:p>
            <a:pPr>
              <a:lnSpc>
                <a:spcPct val="110000"/>
              </a:lnSpc>
            </a:pPr>
            <a:r>
              <a:rPr lang="en-US">
                <a:solidFill>
                  <a:srgbClr val="000000"/>
                </a:solidFill>
              </a:rPr>
              <a:t>Stage 3: Acquired Immunodeficiency Syndrome ( AIDS)</a:t>
            </a:r>
          </a:p>
          <a:p>
            <a:pPr lvl="1">
              <a:lnSpc>
                <a:spcPct val="110000"/>
              </a:lnSpc>
            </a:pPr>
            <a:r>
              <a:rPr lang="en-US">
                <a:solidFill>
                  <a:srgbClr val="000000"/>
                </a:solidFill>
              </a:rPr>
              <a:t>Most severe stage of HIV infection</a:t>
            </a:r>
          </a:p>
          <a:p>
            <a:pPr lvl="1">
              <a:lnSpc>
                <a:spcPct val="110000"/>
              </a:lnSpc>
            </a:pPr>
            <a:r>
              <a:rPr lang="en-US">
                <a:solidFill>
                  <a:srgbClr val="000000"/>
                </a:solidFill>
              </a:rPr>
              <a:t>Viral load can be high and may easily transmit HIV to others. </a:t>
            </a:r>
          </a:p>
          <a:p>
            <a:pPr lvl="1">
              <a:lnSpc>
                <a:spcPct val="110000"/>
              </a:lnSpc>
            </a:pPr>
            <a:r>
              <a:rPr lang="en-US">
                <a:solidFill>
                  <a:srgbClr val="000000"/>
                </a:solidFill>
              </a:rPr>
              <a:t>People with AIDS have badly damaged immune systems. This leads to an increasing number of opportunistic infections or other serious illnesses. </a:t>
            </a:r>
          </a:p>
          <a:p>
            <a:pPr lvl="1">
              <a:lnSpc>
                <a:spcPct val="110000"/>
              </a:lnSpc>
            </a:pPr>
            <a:r>
              <a:rPr lang="en-US">
                <a:solidFill>
                  <a:srgbClr val="000000"/>
                </a:solidFill>
              </a:rPr>
              <a:t>Without HIV treatment, people with AIDS typically survive about three years. </a:t>
            </a:r>
          </a:p>
        </p:txBody>
      </p:sp>
      <p:pic>
        <p:nvPicPr>
          <p:cNvPr id="18" name="Picture 17">
            <a:extLst>
              <a:ext uri="{FF2B5EF4-FFF2-40B4-BE49-F238E27FC236}">
                <a16:creationId xmlns:a16="http://schemas.microsoft.com/office/drawing/2014/main" id="{025CEF6D-5E98-4B5C-A10F-7459C1EEF10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0" name="Straight Connector 19">
            <a:extLst>
              <a:ext uri="{FF2B5EF4-FFF2-40B4-BE49-F238E27FC236}">
                <a16:creationId xmlns:a16="http://schemas.microsoft.com/office/drawing/2014/main" id="{05C73161-1E4E-4E6A-91B2-E885CF8FFBA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3364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E8D54-CA12-8B8E-5F01-B1CB82064F75}"/>
              </a:ext>
            </a:extLst>
          </p:cNvPr>
          <p:cNvSpPr>
            <a:spLocks noGrp="1"/>
          </p:cNvSpPr>
          <p:nvPr>
            <p:ph type="title"/>
          </p:nvPr>
        </p:nvSpPr>
        <p:spPr/>
        <p:txBody>
          <a:bodyPr/>
          <a:lstStyle/>
          <a:p>
            <a:r>
              <a:rPr lang="en-US" dirty="0"/>
              <a:t>HIV: Transmission</a:t>
            </a:r>
          </a:p>
        </p:txBody>
      </p:sp>
      <p:sp>
        <p:nvSpPr>
          <p:cNvPr id="3" name="Content Placeholder 2">
            <a:extLst>
              <a:ext uri="{FF2B5EF4-FFF2-40B4-BE49-F238E27FC236}">
                <a16:creationId xmlns:a16="http://schemas.microsoft.com/office/drawing/2014/main" id="{9A04DEB8-210B-B04D-08EA-573897A829C8}"/>
              </a:ext>
            </a:extLst>
          </p:cNvPr>
          <p:cNvSpPr>
            <a:spLocks noGrp="1"/>
          </p:cNvSpPr>
          <p:nvPr>
            <p:ph sz="half" idx="1"/>
          </p:nvPr>
        </p:nvSpPr>
        <p:spPr/>
        <p:txBody>
          <a:bodyPr>
            <a:normAutofit fontScale="92500"/>
          </a:bodyPr>
          <a:lstStyle/>
          <a:p>
            <a:r>
              <a:rPr lang="en-US" dirty="0"/>
              <a:t>You can get or transmit HIV only through specific activities. Most commonly, people get or transmit HIV through sexual behaviors or injection drug use. Only certain body fluids can transmit HIV.</a:t>
            </a:r>
          </a:p>
          <a:p>
            <a:r>
              <a:rPr lang="en-US" dirty="0"/>
              <a:t>These fluids must meet a mucous membrane or damaged tissue or be directly injected into the blood stream for transmission to occur.</a:t>
            </a:r>
          </a:p>
        </p:txBody>
      </p:sp>
      <p:sp>
        <p:nvSpPr>
          <p:cNvPr id="4" name="Content Placeholder 3">
            <a:extLst>
              <a:ext uri="{FF2B5EF4-FFF2-40B4-BE49-F238E27FC236}">
                <a16:creationId xmlns:a16="http://schemas.microsoft.com/office/drawing/2014/main" id="{052DF5E5-57D4-A974-4807-7DC06FBE1994}"/>
              </a:ext>
            </a:extLst>
          </p:cNvPr>
          <p:cNvSpPr>
            <a:spLocks noGrp="1"/>
          </p:cNvSpPr>
          <p:nvPr>
            <p:ph sz="half" idx="2"/>
          </p:nvPr>
        </p:nvSpPr>
        <p:spPr/>
        <p:txBody>
          <a:bodyPr>
            <a:normAutofit fontScale="92500"/>
          </a:bodyPr>
          <a:lstStyle/>
          <a:p>
            <a:r>
              <a:rPr lang="en-US" sz="2200" dirty="0"/>
              <a:t>Bodily fluids that transmit HIV:</a:t>
            </a:r>
          </a:p>
          <a:p>
            <a:pPr lvl="1"/>
            <a:r>
              <a:rPr lang="en-US" sz="1900" dirty="0"/>
              <a:t>Blood</a:t>
            </a:r>
          </a:p>
          <a:p>
            <a:pPr lvl="1"/>
            <a:r>
              <a:rPr lang="en-US" sz="1900" dirty="0"/>
              <a:t>Semen</a:t>
            </a:r>
          </a:p>
          <a:p>
            <a:pPr lvl="1"/>
            <a:r>
              <a:rPr lang="en-US" sz="1900" dirty="0"/>
              <a:t>Pre-seminal fluid</a:t>
            </a:r>
          </a:p>
          <a:p>
            <a:pPr lvl="1"/>
            <a:r>
              <a:rPr lang="en-US" sz="1900" dirty="0"/>
              <a:t>Vaginal fluid</a:t>
            </a:r>
          </a:p>
          <a:p>
            <a:pPr lvl="1"/>
            <a:r>
              <a:rPr lang="en-US" sz="1900" dirty="0"/>
              <a:t>Rectal fluid</a:t>
            </a:r>
          </a:p>
          <a:p>
            <a:pPr lvl="1"/>
            <a:r>
              <a:rPr lang="en-US" sz="1900" dirty="0"/>
              <a:t>Breast milk</a:t>
            </a:r>
          </a:p>
          <a:p>
            <a:pPr lvl="1"/>
            <a:r>
              <a:rPr lang="en-US" sz="1900" dirty="0"/>
              <a:t>Spinal Fluid</a:t>
            </a:r>
          </a:p>
          <a:p>
            <a:endParaRPr lang="en-US" dirty="0"/>
          </a:p>
        </p:txBody>
      </p:sp>
    </p:spTree>
    <p:extLst>
      <p:ext uri="{BB962C8B-B14F-4D97-AF65-F5344CB8AC3E}">
        <p14:creationId xmlns:p14="http://schemas.microsoft.com/office/powerpoint/2010/main" val="2675028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FD6EDB49-211E-499D-9A08-6C5FF3D06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F9F37E-D3CF-4F3D-96C2-25307819DF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5" name="Rectangle 14">
            <a:extLst>
              <a:ext uri="{FF2B5EF4-FFF2-40B4-BE49-F238E27FC236}">
                <a16:creationId xmlns:a16="http://schemas.microsoft.com/office/drawing/2014/main" id="{C5FFF17D-767C-40E7-8C89-962F1F54B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69F39E1-619D-4D9E-8823-8BD8CC3206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8C53F47-DF50-454F-A5A6-6B969748D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23E69DEF-715F-7E81-0E6B-C320A575B09F}"/>
              </a:ext>
            </a:extLst>
          </p:cNvPr>
          <p:cNvSpPr>
            <a:spLocks noGrp="1"/>
          </p:cNvSpPr>
          <p:nvPr>
            <p:ph type="title"/>
          </p:nvPr>
        </p:nvSpPr>
        <p:spPr>
          <a:xfrm>
            <a:off x="1451579" y="1131032"/>
            <a:ext cx="9405891" cy="1002990"/>
          </a:xfrm>
        </p:spPr>
        <p:txBody>
          <a:bodyPr anchor="ctr">
            <a:normAutofit/>
          </a:bodyPr>
          <a:lstStyle/>
          <a:p>
            <a:r>
              <a:rPr lang="en-US" dirty="0"/>
              <a:t>HIV: Treatment</a:t>
            </a:r>
          </a:p>
        </p:txBody>
      </p:sp>
      <p:sp>
        <p:nvSpPr>
          <p:cNvPr id="6" name="Content Placeholder 5">
            <a:extLst>
              <a:ext uri="{FF2B5EF4-FFF2-40B4-BE49-F238E27FC236}">
                <a16:creationId xmlns:a16="http://schemas.microsoft.com/office/drawing/2014/main" id="{5E347103-E088-778F-3ED5-93A09630789E}"/>
              </a:ext>
            </a:extLst>
          </p:cNvPr>
          <p:cNvSpPr>
            <a:spLocks noGrp="1"/>
          </p:cNvSpPr>
          <p:nvPr>
            <p:ph idx="1"/>
          </p:nvPr>
        </p:nvSpPr>
        <p:spPr>
          <a:xfrm>
            <a:off x="1451276" y="1987969"/>
            <a:ext cx="9405891" cy="3078746"/>
          </a:xfrm>
        </p:spPr>
        <p:txBody>
          <a:bodyPr>
            <a:normAutofit fontScale="62500" lnSpcReduction="20000"/>
          </a:bodyPr>
          <a:lstStyle/>
          <a:p>
            <a:pPr>
              <a:lnSpc>
                <a:spcPct val="110000"/>
              </a:lnSpc>
            </a:pPr>
            <a:r>
              <a:rPr lang="en-US" sz="3400" dirty="0"/>
              <a:t>HIV treatment involves taking medicine as prescribed by a health care provider. </a:t>
            </a:r>
          </a:p>
          <a:p>
            <a:pPr>
              <a:lnSpc>
                <a:spcPct val="110000"/>
              </a:lnSpc>
            </a:pPr>
            <a:r>
              <a:rPr lang="en-US" sz="3400" dirty="0"/>
              <a:t>HIV treatment reduces the amount of HIV in your body and helps you stay healthy. </a:t>
            </a:r>
          </a:p>
          <a:p>
            <a:pPr>
              <a:lnSpc>
                <a:spcPct val="110000"/>
              </a:lnSpc>
            </a:pPr>
            <a:r>
              <a:rPr lang="en-US" sz="3400" dirty="0"/>
              <a:t>Treatment Types:</a:t>
            </a:r>
          </a:p>
          <a:p>
            <a:pPr lvl="1">
              <a:lnSpc>
                <a:spcPct val="110000"/>
              </a:lnSpc>
            </a:pPr>
            <a:r>
              <a:rPr lang="en-US" sz="3400" dirty="0"/>
              <a:t>Pill – recommended for people just starting HIV treatment, many approved single pill and combination medicines available. </a:t>
            </a:r>
          </a:p>
          <a:p>
            <a:pPr lvl="1">
              <a:lnSpc>
                <a:spcPct val="110000"/>
              </a:lnSpc>
            </a:pPr>
            <a:r>
              <a:rPr lang="en-US" sz="3400" dirty="0"/>
              <a:t>Shots – long-acting injections, once a month or once every other month. </a:t>
            </a:r>
          </a:p>
          <a:p>
            <a:pPr>
              <a:lnSpc>
                <a:spcPct val="110000"/>
              </a:lnSpc>
            </a:pPr>
            <a:r>
              <a:rPr lang="en-US" sz="3400" dirty="0"/>
              <a:t>Most people get the virus under control within six months.</a:t>
            </a:r>
          </a:p>
          <a:p>
            <a:pPr>
              <a:lnSpc>
                <a:spcPct val="110000"/>
              </a:lnSpc>
            </a:pPr>
            <a:r>
              <a:rPr lang="en-US" sz="3400" dirty="0"/>
              <a:t>Risk of HIV drug resistance is possible. </a:t>
            </a:r>
          </a:p>
          <a:p>
            <a:pPr>
              <a:lnSpc>
                <a:spcPct val="110000"/>
              </a:lnSpc>
            </a:pPr>
            <a:endParaRPr lang="en-US" sz="1300" dirty="0"/>
          </a:p>
        </p:txBody>
      </p:sp>
      <p:pic>
        <p:nvPicPr>
          <p:cNvPr id="21" name="Picture 20">
            <a:extLst>
              <a:ext uri="{FF2B5EF4-FFF2-40B4-BE49-F238E27FC236}">
                <a16:creationId xmlns:a16="http://schemas.microsoft.com/office/drawing/2014/main" id="{6A26901A-BC62-4A3A-A07A-65E1F3DDDEC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Tree>
    <p:extLst>
      <p:ext uri="{BB962C8B-B14F-4D97-AF65-F5344CB8AC3E}">
        <p14:creationId xmlns:p14="http://schemas.microsoft.com/office/powerpoint/2010/main" val="318265837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00CCCB1521B8C41BC570D50E585F061" ma:contentTypeVersion="10" ma:contentTypeDescription="Create a new document." ma:contentTypeScope="" ma:versionID="4a623937570d2ff5cb0a6520ab471abe">
  <xsd:schema xmlns:xsd="http://www.w3.org/2001/XMLSchema" xmlns:xs="http://www.w3.org/2001/XMLSchema" xmlns:p="http://schemas.microsoft.com/office/2006/metadata/properties" xmlns:ns2="dfff2e71-ecec-4848-ad0e-6d532637208b" xmlns:ns3="58726b9a-8f3c-4f49-9b24-d9ba989cb08b" targetNamespace="http://schemas.microsoft.com/office/2006/metadata/properties" ma:root="true" ma:fieldsID="5202eb9e4eeba4a80a97e63ee1e20a28" ns2:_="" ns3:_="">
    <xsd:import namespace="dfff2e71-ecec-4848-ad0e-6d532637208b"/>
    <xsd:import namespace="58726b9a-8f3c-4f49-9b24-d9ba989cb08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ff2e71-ecec-4848-ad0e-6d532637208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d318000c-2dcb-48c5-852d-a877b952673a"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8726b9a-8f3c-4f49-9b24-d9ba989cb08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7050ed13-96ca-4786-bcf2-fe47df8b1e2a}" ma:internalName="TaxCatchAll" ma:showField="CatchAllData" ma:web="58726b9a-8f3c-4f49-9b24-d9ba989cb08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8726b9a-8f3c-4f49-9b24-d9ba989cb08b" xsi:nil="true"/>
    <lcf76f155ced4ddcb4097134ff3c332f xmlns="dfff2e71-ecec-4848-ad0e-6d532637208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3142B11-AAF9-4FF1-A29F-ACE9440F06CF}"/>
</file>

<file path=customXml/itemProps2.xml><?xml version="1.0" encoding="utf-8"?>
<ds:datastoreItem xmlns:ds="http://schemas.openxmlformats.org/officeDocument/2006/customXml" ds:itemID="{9DED5A54-3A95-4649-ADF3-567B3873AD1E}"/>
</file>

<file path=customXml/itemProps3.xml><?xml version="1.0" encoding="utf-8"?>
<ds:datastoreItem xmlns:ds="http://schemas.openxmlformats.org/officeDocument/2006/customXml" ds:itemID="{675C0D22-754D-4830-A96E-3AC4DDF1C5A5}"/>
</file>

<file path=docProps/app.xml><?xml version="1.0" encoding="utf-8"?>
<Properties xmlns="http://schemas.openxmlformats.org/officeDocument/2006/extended-properties" xmlns:vt="http://schemas.openxmlformats.org/officeDocument/2006/docPropsVTypes">
  <Template>TM10001114[[fn=Gallery]]</Template>
  <TotalTime>2896</TotalTime>
  <Words>2201</Words>
  <Application>Microsoft Office PowerPoint</Application>
  <PresentationFormat>Widescreen</PresentationFormat>
  <Paragraphs>250</Paragraphs>
  <Slides>29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Gill Sans MT</vt:lpstr>
      <vt:lpstr>Helvetica Neue</vt:lpstr>
      <vt:lpstr>Public Sans</vt:lpstr>
      <vt:lpstr>Rubik</vt:lpstr>
      <vt:lpstr>Gallery</vt:lpstr>
      <vt:lpstr>A Community Update on HIV: Learning the Basics and Decreasing Stigma</vt:lpstr>
      <vt:lpstr>AIDS RESOURCE GROUP</vt:lpstr>
      <vt:lpstr>Today’s Topics:</vt:lpstr>
      <vt:lpstr>HIV: Basics</vt:lpstr>
      <vt:lpstr>HIV: Stage 1</vt:lpstr>
      <vt:lpstr>HIV: Stage 2</vt:lpstr>
      <vt:lpstr>HIV: Stage 3</vt:lpstr>
      <vt:lpstr>HIV: Transmission</vt:lpstr>
      <vt:lpstr>HIV: Treatment</vt:lpstr>
      <vt:lpstr>HIV Prevention</vt:lpstr>
      <vt:lpstr>PowerPoint Presentation</vt:lpstr>
      <vt:lpstr>Duty to Inform </vt:lpstr>
      <vt:lpstr>HIV Testing</vt:lpstr>
      <vt:lpstr>Hepatitis C Virus (HCV)</vt:lpstr>
      <vt:lpstr>Syphilis </vt:lpstr>
      <vt:lpstr>Syphilis</vt:lpstr>
      <vt:lpstr>AIDS Resource Group Services: HIV Services</vt:lpstr>
      <vt:lpstr>AIDS Resource Group Services: HIV Services</vt:lpstr>
      <vt:lpstr>AIDS Resource Group Services:</vt:lpstr>
      <vt:lpstr>Harm Reduction </vt:lpstr>
      <vt:lpstr>National Harm Reduction Coalition:  Principles Central to Harm Reduction</vt:lpstr>
      <vt:lpstr>National Harm Reduction Coalition:  Principles Central to Harm Reduction</vt:lpstr>
      <vt:lpstr>National Harm Reduction Coalition:  Principles Central to Harm Reduction</vt:lpstr>
      <vt:lpstr>National Harm Reduction Coalition:  Principles Central to Harm Reduction</vt:lpstr>
      <vt:lpstr>ARG: Harm Reduction </vt:lpstr>
      <vt:lpstr>ARG: Community Involvement </vt:lpstr>
      <vt:lpstr>AIDS RESOURCE GROUP</vt:lpstr>
      <vt:lpstr>PowerPoint Presentation</vt:lpstr>
      <vt:lpstr>Post-Test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Community Update on HIV: Learning the Basics and Decreasing Stigma</dc:title>
  <dc:creator>Tyler Gilham</dc:creator>
  <cp:lastModifiedBy>Stacey Easley</cp:lastModifiedBy>
  <cp:revision>16</cp:revision>
  <dcterms:created xsi:type="dcterms:W3CDTF">2023-02-15T19:04:38Z</dcterms:created>
  <dcterms:modified xsi:type="dcterms:W3CDTF">2023-02-17T22:11:44Z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0x010100300CCCB1521B8C41BC570D50E585F061</vt:lpwstr>
  </property>
</Properties>
</file>