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60" r:id="rId4"/>
    <p:sldId id="262" r:id="rId5"/>
    <p:sldId id="263" r:id="rId6"/>
    <p:sldId id="264" r:id="rId7"/>
    <p:sldId id="268" r:id="rId8"/>
    <p:sldId id="274" r:id="rId9"/>
    <p:sldId id="273" r:id="rId10"/>
    <p:sldId id="272" r:id="rId11"/>
    <p:sldId id="271" r:id="rId12"/>
    <p:sldId id="275" r:id="rId13"/>
    <p:sldId id="283" r:id="rId14"/>
    <p:sldId id="280" r:id="rId15"/>
    <p:sldId id="282" r:id="rId16"/>
    <p:sldId id="281" r:id="rId17"/>
    <p:sldId id="267" r:id="rId18"/>
    <p:sldId id="284" r:id="rId19"/>
    <p:sldId id="266" r:id="rId20"/>
    <p:sldId id="265" r:id="rId21"/>
    <p:sldId id="261" r:id="rId22"/>
    <p:sldId id="269"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77" autoAdjust="0"/>
  </p:normalViewPr>
  <p:slideViewPr>
    <p:cSldViewPr snapToGrid="0" snapToObjects="1">
      <p:cViewPr>
        <p:scale>
          <a:sx n="70" d="100"/>
          <a:sy n="70" d="100"/>
        </p:scale>
        <p:origin x="-1325" y="-1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BEE2C-0BD5-495E-9DC0-6E9D5E2B9F97}"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14BAE-89AE-462C-85C6-C234746A6666}" type="slidenum">
              <a:rPr lang="en-US" smtClean="0"/>
              <a:t>‹#›</a:t>
            </a:fld>
            <a:endParaRPr lang="en-US"/>
          </a:p>
        </p:txBody>
      </p:sp>
    </p:spTree>
    <p:extLst>
      <p:ext uri="{BB962C8B-B14F-4D97-AF65-F5344CB8AC3E}">
        <p14:creationId xmlns:p14="http://schemas.microsoft.com/office/powerpoint/2010/main" val="356271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1</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10</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11</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12</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17</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18</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19</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20</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21</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22</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23</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2</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3</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4</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5</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6</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7</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8</a:t>
            </a:fld>
            <a:endParaRPr lang="en-US"/>
          </a:p>
        </p:txBody>
      </p:sp>
    </p:spTree>
    <p:extLst>
      <p:ext uri="{BB962C8B-B14F-4D97-AF65-F5344CB8AC3E}">
        <p14:creationId xmlns:p14="http://schemas.microsoft.com/office/powerpoint/2010/main" val="58806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14BAE-89AE-462C-85C6-C234746A6666}" type="slidenum">
              <a:rPr lang="en-US" smtClean="0"/>
              <a:t>9</a:t>
            </a:fld>
            <a:endParaRPr lang="en-US"/>
          </a:p>
        </p:txBody>
      </p:sp>
    </p:spTree>
    <p:extLst>
      <p:ext uri="{BB962C8B-B14F-4D97-AF65-F5344CB8AC3E}">
        <p14:creationId xmlns:p14="http://schemas.microsoft.com/office/powerpoint/2010/main" val="58806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372018-718A-8145-8A72-D3F9A70F2C6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88605010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2018-718A-8145-8A72-D3F9A70F2C6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37907201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2018-718A-8145-8A72-D3F9A70F2C6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365554193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2018-718A-8145-8A72-D3F9A70F2C6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34744415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72018-718A-8145-8A72-D3F9A70F2C64}"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78082503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372018-718A-8145-8A72-D3F9A70F2C64}"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12816934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372018-718A-8145-8A72-D3F9A70F2C64}"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54240192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372018-718A-8145-8A72-D3F9A70F2C64}"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86763085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72018-718A-8145-8A72-D3F9A70F2C64}"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68419679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72018-718A-8145-8A72-D3F9A70F2C64}"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77162361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72018-718A-8145-8A72-D3F9A70F2C64}"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1D585-B742-F74B-92D2-C136C1F3551E}" type="slidenum">
              <a:rPr lang="en-US" smtClean="0"/>
              <a:t>‹#›</a:t>
            </a:fld>
            <a:endParaRPr lang="en-US"/>
          </a:p>
        </p:txBody>
      </p:sp>
    </p:spTree>
    <p:extLst>
      <p:ext uri="{BB962C8B-B14F-4D97-AF65-F5344CB8AC3E}">
        <p14:creationId xmlns:p14="http://schemas.microsoft.com/office/powerpoint/2010/main" val="250473734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2018-718A-8145-8A72-D3F9A70F2C64}"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1D585-B742-F74B-92D2-C136C1F3551E}" type="slidenum">
              <a:rPr lang="en-US" smtClean="0"/>
              <a:t>‹#›</a:t>
            </a:fld>
            <a:endParaRPr lang="en-US"/>
          </a:p>
        </p:txBody>
      </p:sp>
    </p:spTree>
    <p:extLst>
      <p:ext uri="{BB962C8B-B14F-4D97-AF65-F5344CB8AC3E}">
        <p14:creationId xmlns:p14="http://schemas.microsoft.com/office/powerpoint/2010/main" val="414851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usi.edu/core39/core-39-course-petition-proces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usi.edu/core39/the-history-of-core-39" TargetMode="External"/><Relationship Id="rId5" Type="http://schemas.openxmlformats.org/officeDocument/2006/relationships/hyperlink" Target="http://www.usi.edu/core39/core-39-assessment-process" TargetMode="External"/><Relationship Id="rId4" Type="http://schemas.openxmlformats.org/officeDocument/2006/relationships/hyperlink" Target="http://www.usi.edu/core39/core-39-assessment-rubric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jmoore@usi.edu" TargetMode="External"/><Relationship Id="rId3" Type="http://schemas.openxmlformats.org/officeDocument/2006/relationships/image" Target="../media/image1.jpg"/><Relationship Id="rId7" Type="http://schemas.openxmlformats.org/officeDocument/2006/relationships/hyperlink" Target="mailto:djmohr@usi.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jmccullo@usi.edu" TargetMode="External"/><Relationship Id="rId5" Type="http://schemas.openxmlformats.org/officeDocument/2006/relationships/hyperlink" Target="mailto:juduehi@usi.edu" TargetMode="External"/><Relationship Id="rId4" Type="http://schemas.openxmlformats.org/officeDocument/2006/relationships/hyperlink" Target="mailto:tlhunt@usi.edu" TargetMode="External"/><Relationship Id="rId9" Type="http://schemas.openxmlformats.org/officeDocument/2006/relationships/hyperlink" Target="mailto:mwchen@usi.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gregory.johnson@usi.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mhmorris@usi.edu" TargetMode="External"/><Relationship Id="rId5" Type="http://schemas.openxmlformats.org/officeDocument/2006/relationships/hyperlink" Target="mailto:mbroshears@usi.edu" TargetMode="External"/><Relationship Id="rId4" Type="http://schemas.openxmlformats.org/officeDocument/2006/relationships/hyperlink" Target="mailto:lshafer@usi.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428523" y="1"/>
            <a:ext cx="5651818" cy="5818822"/>
          </a:xfrm>
          <a:prstGeom prst="rect">
            <a:avLst/>
          </a:prstGeom>
          <a:noFill/>
          <a:ln>
            <a:noFill/>
          </a:ln>
          <a:effectLst/>
        </p:spPr>
      </p:pic>
      <p:sp>
        <p:nvSpPr>
          <p:cNvPr id="2" name="Title 1"/>
          <p:cNvSpPr>
            <a:spLocks noGrp="1"/>
          </p:cNvSpPr>
          <p:nvPr>
            <p:ph type="ctrTitle"/>
          </p:nvPr>
        </p:nvSpPr>
        <p:spPr>
          <a:xfrm>
            <a:off x="-1" y="629557"/>
            <a:ext cx="4695825" cy="1470025"/>
          </a:xfrm>
        </p:spPr>
        <p:txBody>
          <a:bodyPr>
            <a:noAutofit/>
          </a:bodyPr>
          <a:lstStyle/>
          <a:p>
            <a:r>
              <a:rPr lang="en-US" sz="3200" b="1" dirty="0" smtClean="0"/>
              <a:t>CORE 39</a:t>
            </a:r>
            <a:r>
              <a:rPr lang="en-US" sz="3200" dirty="0" smtClean="0"/>
              <a:t/>
            </a:r>
            <a:br>
              <a:rPr lang="en-US" sz="3200" dirty="0" smtClean="0"/>
            </a:br>
            <a:r>
              <a:rPr lang="en-US" sz="3200" dirty="0" smtClean="0"/>
              <a:t>Ways of Knowing Assessment Training</a:t>
            </a:r>
            <a:endParaRPr lang="en-US" sz="3200" dirty="0"/>
          </a:p>
        </p:txBody>
      </p:sp>
      <p:sp>
        <p:nvSpPr>
          <p:cNvPr id="3" name="Subtitle 2"/>
          <p:cNvSpPr>
            <a:spLocks noGrp="1"/>
          </p:cNvSpPr>
          <p:nvPr>
            <p:ph type="subTitle" idx="1"/>
          </p:nvPr>
        </p:nvSpPr>
        <p:spPr>
          <a:xfrm>
            <a:off x="0" y="2099582"/>
            <a:ext cx="4695824" cy="2023587"/>
          </a:xfrm>
        </p:spPr>
        <p:txBody>
          <a:bodyPr>
            <a:normAutofit/>
          </a:bodyPr>
          <a:lstStyle/>
          <a:p>
            <a:r>
              <a:rPr lang="en-US" sz="2400" b="1" dirty="0" smtClean="0"/>
              <a:t>September 22, 2015</a:t>
            </a:r>
            <a:endParaRPr lang="en-US" sz="2400" b="1" dirty="0"/>
          </a:p>
        </p:txBody>
      </p:sp>
    </p:spTree>
    <p:extLst>
      <p:ext uri="{BB962C8B-B14F-4D97-AF65-F5344CB8AC3E}">
        <p14:creationId xmlns:p14="http://schemas.microsoft.com/office/powerpoint/2010/main" val="325995049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7"/>
            <a:ext cx="8229600" cy="5418591"/>
          </a:xfrm>
        </p:spPr>
        <p:txBody>
          <a:bodyPr>
            <a:noAutofit/>
          </a:bodyPr>
          <a:lstStyle/>
          <a:p>
            <a:pPr algn="l"/>
            <a:r>
              <a:rPr lang="en-US" sz="2400" i="1" dirty="0"/>
              <a:t>Rubrics are often used to grade student work but they can serve another, more important, role as well: Rubrics can teach as well as evaluate. When used as part of a formative, student-centered approach to assessment, rubrics have the potential to help students develop understanding and skill, as well as make dependable judgments about the quality of their own work. Students should be able to use rubrics in many of the same ways that teachers use them—to clarify the standards for a quality performance, and to guide ongoing feedback about progress toward those standards. </a:t>
            </a:r>
            <a:r>
              <a:rPr lang="en-US" sz="2400" i="1" dirty="0" smtClean="0"/>
              <a:t>– </a:t>
            </a:r>
            <a:r>
              <a:rPr lang="en-US" sz="2400" dirty="0" err="1" smtClean="0"/>
              <a:t>Rubistar</a:t>
            </a:r>
            <a:r>
              <a:rPr lang="en-US" sz="2400" dirty="0"/>
              <a:t> </a:t>
            </a:r>
            <a:r>
              <a:rPr lang="en-US" sz="2400" dirty="0" smtClean="0"/>
              <a:t>(University of Kansas)</a:t>
            </a:r>
            <a:endParaRPr lang="en-US" sz="2400" dirty="0"/>
          </a:p>
        </p:txBody>
      </p:sp>
    </p:spTree>
    <p:extLst>
      <p:ext uri="{BB962C8B-B14F-4D97-AF65-F5344CB8AC3E}">
        <p14:creationId xmlns:p14="http://schemas.microsoft.com/office/powerpoint/2010/main" val="224807317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Ways of Knowing</a:t>
            </a:r>
            <a:endParaRPr lang="en-US" dirty="0"/>
          </a:p>
        </p:txBody>
      </p:sp>
      <p:sp>
        <p:nvSpPr>
          <p:cNvPr id="7" name="Content Placeholder 6"/>
          <p:cNvSpPr>
            <a:spLocks noGrp="1"/>
          </p:cNvSpPr>
          <p:nvPr>
            <p:ph idx="1"/>
          </p:nvPr>
        </p:nvSpPr>
        <p:spPr>
          <a:xfrm>
            <a:off x="457200" y="1513114"/>
            <a:ext cx="8229600" cy="4613049"/>
          </a:xfrm>
        </p:spPr>
        <p:txBody>
          <a:bodyPr>
            <a:normAutofit/>
          </a:bodyPr>
          <a:lstStyle/>
          <a:p>
            <a:pPr lvl="0"/>
            <a:r>
              <a:rPr lang="en-US" sz="2400" b="1" dirty="0"/>
              <a:t>OUTCOME 1:</a:t>
            </a:r>
            <a:r>
              <a:rPr lang="en-US" sz="2400" dirty="0"/>
              <a:t> Students will be able to utilize problem solving, the process of designing, evaluating, and implementing a strategy or strategies to answer an open-ended question or achieve a desired goal, as defined by the way of knowing.</a:t>
            </a:r>
          </a:p>
          <a:p>
            <a:pPr lvl="0"/>
            <a:r>
              <a:rPr lang="en-US" sz="2400" b="1" dirty="0"/>
              <a:t>OUTCOME 2:</a:t>
            </a:r>
            <a:r>
              <a:rPr lang="en-US" sz="2400" dirty="0"/>
              <a:t>  Students will be able to apply methods of inquiry and analysis, the systematic process of exploring issues/objects/works through the collection and process of breaking complex topics or issues into parts to gain a better understanding of them that result in informed conclusions/judgments, as identified by the way of knowing.  </a:t>
            </a:r>
          </a:p>
        </p:txBody>
      </p:sp>
    </p:spTree>
    <p:extLst>
      <p:ext uri="{BB962C8B-B14F-4D97-AF65-F5344CB8AC3E}">
        <p14:creationId xmlns:p14="http://schemas.microsoft.com/office/powerpoint/2010/main" val="318998959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Ways of Knowing</a:t>
            </a:r>
            <a:endParaRPr lang="en-US" dirty="0"/>
          </a:p>
        </p:txBody>
      </p:sp>
      <p:sp>
        <p:nvSpPr>
          <p:cNvPr id="7" name="Content Placeholder 6"/>
          <p:cNvSpPr>
            <a:spLocks noGrp="1"/>
          </p:cNvSpPr>
          <p:nvPr>
            <p:ph idx="1"/>
          </p:nvPr>
        </p:nvSpPr>
        <p:spPr>
          <a:xfrm>
            <a:off x="457200" y="1306286"/>
            <a:ext cx="8229600" cy="4819877"/>
          </a:xfrm>
        </p:spPr>
        <p:txBody>
          <a:bodyPr>
            <a:normAutofit/>
          </a:bodyPr>
          <a:lstStyle/>
          <a:p>
            <a:pPr lvl="0"/>
            <a:r>
              <a:rPr lang="en-US" sz="2400" b="1" dirty="0" smtClean="0"/>
              <a:t>OUTCOME </a:t>
            </a:r>
            <a:r>
              <a:rPr lang="en-US" sz="2400" b="1" dirty="0"/>
              <a:t>3:</a:t>
            </a:r>
            <a:r>
              <a:rPr lang="en-US" sz="2400" dirty="0"/>
              <a:t> The student will demonstrate the ability to know when there is a need for information, be able to identify, locate, evaluate, and effectively and responsibly use and share that information for the problem at hand.</a:t>
            </a:r>
          </a:p>
          <a:p>
            <a:pPr lvl="0"/>
            <a:r>
              <a:rPr lang="en-US" sz="2400" b="1" dirty="0"/>
              <a:t>OUTCOME 4:</a:t>
            </a:r>
            <a:r>
              <a:rPr lang="en-US" sz="2400" dirty="0"/>
              <a:t> The student will design and execute a performance of the way of knowing.  A performance is defined as: A dynamic and sustained act that brings together knowing and doing (creating a painting, solving an experimental design problem, developing a public relations strategy for a business, etc.); performance makes learning observable. </a:t>
            </a:r>
          </a:p>
        </p:txBody>
      </p:sp>
    </p:spTree>
    <p:extLst>
      <p:ext uri="{BB962C8B-B14F-4D97-AF65-F5344CB8AC3E}">
        <p14:creationId xmlns:p14="http://schemas.microsoft.com/office/powerpoint/2010/main" val="104370646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mhmorris\My Documents\Dropbox\Screenshots\Screenshot 2015-09-21 18.06.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052104"/>
            <a:ext cx="9144000" cy="523220"/>
          </a:xfrm>
          <a:prstGeom prst="rect">
            <a:avLst/>
          </a:prstGeom>
          <a:noFill/>
        </p:spPr>
        <p:txBody>
          <a:bodyPr wrap="square" rtlCol="0">
            <a:spAutoFit/>
          </a:bodyPr>
          <a:lstStyle/>
          <a:p>
            <a:pPr algn="ctr"/>
            <a:r>
              <a:rPr lang="en-US" sz="2800" b="1" dirty="0" smtClean="0"/>
              <a:t>Screen Shot, WOK Outcome 1</a:t>
            </a:r>
            <a:endParaRPr lang="en-US" sz="2800" b="1" dirty="0"/>
          </a:p>
        </p:txBody>
      </p:sp>
    </p:spTree>
    <p:extLst>
      <p:ext uri="{BB962C8B-B14F-4D97-AF65-F5344CB8AC3E}">
        <p14:creationId xmlns:p14="http://schemas.microsoft.com/office/powerpoint/2010/main" val="195216830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hmorris\My Documents\Dropbox\Screenshots\Screenshot 2015-09-21 18.08.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052104"/>
            <a:ext cx="9144000" cy="523220"/>
          </a:xfrm>
          <a:prstGeom prst="rect">
            <a:avLst/>
          </a:prstGeom>
          <a:noFill/>
        </p:spPr>
        <p:txBody>
          <a:bodyPr wrap="square" rtlCol="0">
            <a:spAutoFit/>
          </a:bodyPr>
          <a:lstStyle/>
          <a:p>
            <a:pPr algn="ctr"/>
            <a:r>
              <a:rPr lang="en-US" sz="2800" b="1" dirty="0" smtClean="0"/>
              <a:t>Screen Shot, WOK Outcome 2</a:t>
            </a:r>
            <a:endParaRPr lang="en-US" sz="2800" b="1" dirty="0"/>
          </a:p>
        </p:txBody>
      </p:sp>
    </p:spTree>
    <p:extLst>
      <p:ext uri="{BB962C8B-B14F-4D97-AF65-F5344CB8AC3E}">
        <p14:creationId xmlns:p14="http://schemas.microsoft.com/office/powerpoint/2010/main" val="239771063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mhmorris\My Documents\Dropbox\Screenshots\Screenshot 2015-09-21 18.09.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052104"/>
            <a:ext cx="9144000" cy="523220"/>
          </a:xfrm>
          <a:prstGeom prst="rect">
            <a:avLst/>
          </a:prstGeom>
          <a:noFill/>
        </p:spPr>
        <p:txBody>
          <a:bodyPr wrap="square" rtlCol="0">
            <a:spAutoFit/>
          </a:bodyPr>
          <a:lstStyle/>
          <a:p>
            <a:pPr algn="ctr"/>
            <a:r>
              <a:rPr lang="en-US" sz="2800" b="1" dirty="0" smtClean="0"/>
              <a:t>Screen Shot, WOK Outcome 3</a:t>
            </a:r>
            <a:endParaRPr lang="en-US" sz="2800" b="1" dirty="0"/>
          </a:p>
        </p:txBody>
      </p:sp>
    </p:spTree>
    <p:extLst>
      <p:ext uri="{BB962C8B-B14F-4D97-AF65-F5344CB8AC3E}">
        <p14:creationId xmlns:p14="http://schemas.microsoft.com/office/powerpoint/2010/main" val="410261956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mhmorris\My Documents\Dropbox\Screenshots\Screenshot 2015-09-21 18.10.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052104"/>
            <a:ext cx="9144000" cy="523220"/>
          </a:xfrm>
          <a:prstGeom prst="rect">
            <a:avLst/>
          </a:prstGeom>
          <a:noFill/>
        </p:spPr>
        <p:txBody>
          <a:bodyPr wrap="square" rtlCol="0">
            <a:spAutoFit/>
          </a:bodyPr>
          <a:lstStyle/>
          <a:p>
            <a:pPr algn="ctr"/>
            <a:r>
              <a:rPr lang="en-US" sz="2800" b="1" dirty="0" smtClean="0"/>
              <a:t>Screen Shot, WOK Outcome 4</a:t>
            </a:r>
            <a:endParaRPr lang="en-US" sz="2800" b="1" dirty="0"/>
          </a:p>
        </p:txBody>
      </p:sp>
    </p:spTree>
    <p:extLst>
      <p:ext uri="{BB962C8B-B14F-4D97-AF65-F5344CB8AC3E}">
        <p14:creationId xmlns:p14="http://schemas.microsoft.com/office/powerpoint/2010/main" val="26266348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normAutofit fontScale="90000"/>
          </a:bodyPr>
          <a:lstStyle/>
          <a:p>
            <a:r>
              <a:rPr lang="en-US" dirty="0" smtClean="0"/>
              <a:t>A Few Things about Tk20</a:t>
            </a:r>
            <a:br>
              <a:rPr lang="en-US" dirty="0" smtClean="0"/>
            </a:br>
            <a:r>
              <a:rPr lang="en-US" sz="3600" dirty="0" smtClean="0"/>
              <a:t>{We are still working out the details}</a:t>
            </a:r>
            <a:endParaRPr lang="en-US" sz="3600" dirty="0"/>
          </a:p>
        </p:txBody>
      </p:sp>
      <p:sp>
        <p:nvSpPr>
          <p:cNvPr id="7" name="Content Placeholder 6"/>
          <p:cNvSpPr>
            <a:spLocks noGrp="1"/>
          </p:cNvSpPr>
          <p:nvPr>
            <p:ph idx="1"/>
          </p:nvPr>
        </p:nvSpPr>
        <p:spPr/>
        <p:txBody>
          <a:bodyPr/>
          <a:lstStyle/>
          <a:p>
            <a:r>
              <a:rPr lang="en-US" dirty="0" smtClean="0"/>
              <a:t>In most cases: </a:t>
            </a:r>
          </a:p>
          <a:p>
            <a:pPr lvl="1"/>
            <a:r>
              <a:rPr lang="en-US" sz="2400" dirty="0" smtClean="0"/>
              <a:t>Our intent is for the students to submit their Key Assignment by linking to Tk20 through Bb.</a:t>
            </a:r>
          </a:p>
          <a:p>
            <a:pPr lvl="1"/>
            <a:r>
              <a:rPr lang="en-US" sz="2400" dirty="0" smtClean="0"/>
              <a:t>Our intent is for the faculty members to be able to complete the rubrics by linking to Tk20 through Bb.  </a:t>
            </a:r>
          </a:p>
          <a:p>
            <a:r>
              <a:rPr lang="en-US" dirty="0" smtClean="0"/>
              <a:t>Tk20 can be accessed through </a:t>
            </a:r>
            <a:r>
              <a:rPr lang="en-US" dirty="0" err="1" smtClean="0"/>
              <a:t>MyUSI</a:t>
            </a:r>
            <a:r>
              <a:rPr lang="en-US" dirty="0" smtClean="0"/>
              <a:t> using your user name and password.</a:t>
            </a:r>
          </a:p>
        </p:txBody>
      </p:sp>
    </p:spTree>
    <p:extLst>
      <p:ext uri="{BB962C8B-B14F-4D97-AF65-F5344CB8AC3E}">
        <p14:creationId xmlns:p14="http://schemas.microsoft.com/office/powerpoint/2010/main" val="50312866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3429000"/>
            <a:ext cx="8229600" cy="1143000"/>
          </a:xfrm>
        </p:spPr>
        <p:txBody>
          <a:bodyPr>
            <a:normAutofit fontScale="90000"/>
          </a:bodyPr>
          <a:lstStyle/>
          <a:p>
            <a:r>
              <a:rPr lang="en-US" dirty="0" smtClean="0"/>
              <a:t>Aligning Your Key Assignment</a:t>
            </a:r>
            <a:br>
              <a:rPr lang="en-US" dirty="0" smtClean="0"/>
            </a:br>
            <a:r>
              <a:rPr lang="en-US" sz="3600" dirty="0" smtClean="0"/>
              <a:t>Examples Developed by Dr. Tamara Hunt </a:t>
            </a:r>
            <a:endParaRPr lang="en-US" sz="3600" dirty="0"/>
          </a:p>
        </p:txBody>
      </p:sp>
    </p:spTree>
    <p:extLst>
      <p:ext uri="{BB962C8B-B14F-4D97-AF65-F5344CB8AC3E}">
        <p14:creationId xmlns:p14="http://schemas.microsoft.com/office/powerpoint/2010/main" val="410472137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Where to get Information</a:t>
            </a:r>
            <a:endParaRPr lang="en-US" dirty="0"/>
          </a:p>
        </p:txBody>
      </p:sp>
    </p:spTree>
    <p:extLst>
      <p:ext uri="{BB962C8B-B14F-4D97-AF65-F5344CB8AC3E}">
        <p14:creationId xmlns:p14="http://schemas.microsoft.com/office/powerpoint/2010/main" val="10222313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307373089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The Core 39 Website</a:t>
            </a:r>
            <a:endParaRPr lang="en-US" dirty="0"/>
          </a:p>
        </p:txBody>
      </p:sp>
      <p:sp>
        <p:nvSpPr>
          <p:cNvPr id="7" name="Content Placeholder 6"/>
          <p:cNvSpPr>
            <a:spLocks noGrp="1"/>
          </p:cNvSpPr>
          <p:nvPr>
            <p:ph idx="1"/>
          </p:nvPr>
        </p:nvSpPr>
        <p:spPr/>
        <p:txBody>
          <a:bodyPr>
            <a:normAutofit/>
          </a:bodyPr>
          <a:lstStyle/>
          <a:p>
            <a:r>
              <a:rPr lang="en-US" dirty="0" smtClean="0"/>
              <a:t>Core 39 Rubrics:</a:t>
            </a:r>
            <a:br>
              <a:rPr lang="en-US" dirty="0" smtClean="0"/>
            </a:br>
            <a:r>
              <a:rPr lang="en-US" sz="2400" dirty="0" smtClean="0">
                <a:hlinkClick r:id="rId4"/>
              </a:rPr>
              <a:t>http</a:t>
            </a:r>
            <a:r>
              <a:rPr lang="en-US" sz="2400" dirty="0">
                <a:hlinkClick r:id="rId4"/>
              </a:rPr>
              <a:t>://</a:t>
            </a:r>
            <a:r>
              <a:rPr lang="en-US" sz="2400" dirty="0" smtClean="0">
                <a:hlinkClick r:id="rId4"/>
              </a:rPr>
              <a:t>www.usi.edu/core39/core-39-assessment-rubrics</a:t>
            </a:r>
            <a:r>
              <a:rPr lang="en-US" sz="2400" dirty="0" smtClean="0"/>
              <a:t> </a:t>
            </a:r>
          </a:p>
          <a:p>
            <a:r>
              <a:rPr lang="en-US" dirty="0" smtClean="0"/>
              <a:t>Core 39 Assessment Overview (In Progress):</a:t>
            </a:r>
            <a:br>
              <a:rPr lang="en-US" dirty="0" smtClean="0"/>
            </a:br>
            <a:r>
              <a:rPr lang="en-US" sz="2400" dirty="0">
                <a:hlinkClick r:id="rId5"/>
              </a:rPr>
              <a:t>http://</a:t>
            </a:r>
            <a:r>
              <a:rPr lang="en-US" sz="2400" dirty="0" smtClean="0">
                <a:hlinkClick r:id="rId5"/>
              </a:rPr>
              <a:t>www.usi.edu/core39/core-39-assessment-process</a:t>
            </a:r>
            <a:endParaRPr lang="en-US" sz="2400" dirty="0" smtClean="0"/>
          </a:p>
          <a:p>
            <a:r>
              <a:rPr lang="en-US" dirty="0"/>
              <a:t>The History of Core 39:</a:t>
            </a:r>
            <a:br>
              <a:rPr lang="en-US" dirty="0"/>
            </a:br>
            <a:r>
              <a:rPr lang="en-US" sz="2400" dirty="0">
                <a:hlinkClick r:id="rId6"/>
              </a:rPr>
              <a:t>http://</a:t>
            </a:r>
            <a:r>
              <a:rPr lang="en-US" sz="2400" dirty="0" smtClean="0">
                <a:hlinkClick r:id="rId6"/>
              </a:rPr>
              <a:t>www.usi.edu/core39/the-history-of-core-39</a:t>
            </a:r>
            <a:endParaRPr lang="en-US" sz="2400" dirty="0" smtClean="0"/>
          </a:p>
          <a:p>
            <a:r>
              <a:rPr lang="en-US" dirty="0" smtClean="0"/>
              <a:t>Core 39 Course </a:t>
            </a:r>
            <a:r>
              <a:rPr lang="en-US" dirty="0"/>
              <a:t>Petition Process:</a:t>
            </a:r>
            <a:br>
              <a:rPr lang="en-US" dirty="0"/>
            </a:br>
            <a:r>
              <a:rPr lang="en-US" sz="2400" dirty="0">
                <a:hlinkClick r:id="rId7"/>
              </a:rPr>
              <a:t>http://</a:t>
            </a:r>
            <a:r>
              <a:rPr lang="en-US" sz="2400" dirty="0" smtClean="0">
                <a:hlinkClick r:id="rId7"/>
              </a:rPr>
              <a:t>www.usi.edu/core39/core-39-course-petition-process</a:t>
            </a:r>
            <a:r>
              <a:rPr lang="en-US" sz="2400" dirty="0" smtClean="0"/>
              <a:t> </a:t>
            </a:r>
            <a:endParaRPr lang="en-US" sz="2400" dirty="0"/>
          </a:p>
        </p:txBody>
      </p:sp>
    </p:spTree>
    <p:extLst>
      <p:ext uri="{BB962C8B-B14F-4D97-AF65-F5344CB8AC3E}">
        <p14:creationId xmlns:p14="http://schemas.microsoft.com/office/powerpoint/2010/main" val="11918069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Your CCAFs</a:t>
            </a:r>
            <a:endParaRPr lang="en-US" dirty="0"/>
          </a:p>
        </p:txBody>
      </p:sp>
      <p:sp>
        <p:nvSpPr>
          <p:cNvPr id="7" name="Content Placeholder 6"/>
          <p:cNvSpPr>
            <a:spLocks noGrp="1"/>
          </p:cNvSpPr>
          <p:nvPr>
            <p:ph idx="1"/>
          </p:nvPr>
        </p:nvSpPr>
        <p:spPr>
          <a:xfrm>
            <a:off x="457200" y="1219200"/>
            <a:ext cx="8229600" cy="4691743"/>
          </a:xfrm>
        </p:spPr>
        <p:txBody>
          <a:bodyPr>
            <a:normAutofit lnSpcReduction="10000"/>
          </a:bodyPr>
          <a:lstStyle/>
          <a:p>
            <a:r>
              <a:rPr lang="en-US" sz="3000" dirty="0"/>
              <a:t>Liberal Arts: </a:t>
            </a:r>
          </a:p>
          <a:p>
            <a:pPr lvl="1"/>
            <a:r>
              <a:rPr lang="en-US" sz="2400" dirty="0" smtClean="0"/>
              <a:t>Tamara Hunt (</a:t>
            </a:r>
            <a:r>
              <a:rPr lang="en-US" sz="2400" dirty="0" smtClean="0">
                <a:hlinkClick r:id="rId4"/>
              </a:rPr>
              <a:t>tlhunt@usi.edu</a:t>
            </a:r>
            <a:r>
              <a:rPr lang="en-US" sz="2400" dirty="0" smtClean="0"/>
              <a:t>)</a:t>
            </a:r>
          </a:p>
          <a:p>
            <a:pPr lvl="1"/>
            <a:r>
              <a:rPr lang="en-US" sz="2400" dirty="0" smtClean="0"/>
              <a:t>Joseph Uduehi (</a:t>
            </a:r>
            <a:r>
              <a:rPr lang="en-US" sz="2400" dirty="0" smtClean="0">
                <a:hlinkClick r:id="rId5"/>
              </a:rPr>
              <a:t>juduehi@usi.edu</a:t>
            </a:r>
            <a:r>
              <a:rPr lang="en-US" sz="2400" dirty="0" smtClean="0"/>
              <a:t>) </a:t>
            </a:r>
            <a:endParaRPr lang="en-US" sz="2400" dirty="0"/>
          </a:p>
          <a:p>
            <a:r>
              <a:rPr lang="en-US" sz="3000" dirty="0" smtClean="0"/>
              <a:t>Nursing and Health Professions: </a:t>
            </a:r>
          </a:p>
          <a:p>
            <a:pPr lvl="1"/>
            <a:r>
              <a:rPr lang="en-US" sz="2400" dirty="0" smtClean="0"/>
              <a:t>Julie McCullough (</a:t>
            </a:r>
            <a:r>
              <a:rPr lang="en-US" sz="2400" dirty="0" smtClean="0">
                <a:hlinkClick r:id="rId6"/>
              </a:rPr>
              <a:t>jmccullo@usi.edu</a:t>
            </a:r>
            <a:r>
              <a:rPr lang="en-US" sz="2400" dirty="0" smtClean="0"/>
              <a:t>) </a:t>
            </a:r>
            <a:endParaRPr lang="en-US" sz="2400" dirty="0"/>
          </a:p>
          <a:p>
            <a:r>
              <a:rPr lang="en-US" sz="3000" dirty="0"/>
              <a:t>Pott College: </a:t>
            </a:r>
          </a:p>
          <a:p>
            <a:pPr lvl="1"/>
            <a:r>
              <a:rPr lang="en-US" sz="2400" dirty="0" smtClean="0"/>
              <a:t>Doris Mohr (</a:t>
            </a:r>
            <a:r>
              <a:rPr lang="en-US" sz="2400" dirty="0" smtClean="0">
                <a:hlinkClick r:id="rId7"/>
              </a:rPr>
              <a:t>djmohr@usi.edu</a:t>
            </a:r>
            <a:r>
              <a:rPr lang="en-US" sz="2400" dirty="0" smtClean="0"/>
              <a:t>)</a:t>
            </a:r>
          </a:p>
          <a:p>
            <a:pPr lvl="1"/>
            <a:r>
              <a:rPr lang="en-US" sz="2400" dirty="0" smtClean="0"/>
              <a:t>Jean Moore (</a:t>
            </a:r>
            <a:r>
              <a:rPr lang="en-US" sz="2400" dirty="0" smtClean="0">
                <a:hlinkClick r:id="rId8"/>
              </a:rPr>
              <a:t>jmoore@usi.edu</a:t>
            </a:r>
            <a:r>
              <a:rPr lang="en-US" sz="2400" dirty="0" smtClean="0"/>
              <a:t>) </a:t>
            </a:r>
            <a:endParaRPr lang="en-US" sz="2400" dirty="0"/>
          </a:p>
          <a:p>
            <a:r>
              <a:rPr lang="en-US" sz="3000" dirty="0" err="1"/>
              <a:t>Romain</a:t>
            </a:r>
            <a:r>
              <a:rPr lang="en-US" sz="3000" dirty="0"/>
              <a:t> College: </a:t>
            </a:r>
            <a:endParaRPr lang="en-US" sz="3000" dirty="0" smtClean="0"/>
          </a:p>
          <a:p>
            <a:pPr lvl="1"/>
            <a:r>
              <a:rPr lang="en-US" sz="2400" dirty="0" smtClean="0"/>
              <a:t>Manfen Chen (</a:t>
            </a:r>
            <a:r>
              <a:rPr lang="en-US" sz="2400" dirty="0" smtClean="0">
                <a:hlinkClick r:id="rId9"/>
              </a:rPr>
              <a:t>mwchen@usi.edu</a:t>
            </a:r>
            <a:r>
              <a:rPr lang="en-US" sz="2400" dirty="0" smtClean="0"/>
              <a:t>) </a:t>
            </a:r>
            <a:endParaRPr lang="en-US" sz="2400" dirty="0"/>
          </a:p>
          <a:p>
            <a:endParaRPr lang="en-US" dirty="0"/>
          </a:p>
        </p:txBody>
      </p:sp>
    </p:spTree>
    <p:extLst>
      <p:ext uri="{BB962C8B-B14F-4D97-AF65-F5344CB8AC3E}">
        <p14:creationId xmlns:p14="http://schemas.microsoft.com/office/powerpoint/2010/main" val="311335112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Other Contacts</a:t>
            </a:r>
            <a:endParaRPr lang="en-US" dirty="0"/>
          </a:p>
        </p:txBody>
      </p:sp>
      <p:sp>
        <p:nvSpPr>
          <p:cNvPr id="7" name="Content Placeholder 6"/>
          <p:cNvSpPr>
            <a:spLocks noGrp="1"/>
          </p:cNvSpPr>
          <p:nvPr>
            <p:ph idx="1"/>
          </p:nvPr>
        </p:nvSpPr>
        <p:spPr>
          <a:xfrm>
            <a:off x="457200" y="1338944"/>
            <a:ext cx="8229600" cy="4787220"/>
          </a:xfrm>
        </p:spPr>
        <p:txBody>
          <a:bodyPr>
            <a:normAutofit/>
          </a:bodyPr>
          <a:lstStyle/>
          <a:p>
            <a:r>
              <a:rPr lang="en-US" sz="3000" dirty="0" smtClean="0"/>
              <a:t>Outreach </a:t>
            </a:r>
            <a:r>
              <a:rPr lang="en-US" sz="3000" dirty="0"/>
              <a:t>&amp; </a:t>
            </a:r>
            <a:r>
              <a:rPr lang="en-US" sz="3000" dirty="0" smtClean="0"/>
              <a:t>Engagement (BPS Program): </a:t>
            </a:r>
            <a:r>
              <a:rPr lang="en-US" dirty="0" smtClean="0"/>
              <a:t/>
            </a:r>
            <a:br>
              <a:rPr lang="en-US" dirty="0" smtClean="0"/>
            </a:br>
            <a:r>
              <a:rPr lang="en-US" sz="2600" dirty="0" smtClean="0"/>
              <a:t>Lee </a:t>
            </a:r>
            <a:r>
              <a:rPr lang="en-US" sz="2600" dirty="0"/>
              <a:t>Ann </a:t>
            </a:r>
            <a:r>
              <a:rPr lang="en-US" sz="2600" dirty="0" smtClean="0"/>
              <a:t>Shafer(</a:t>
            </a:r>
            <a:r>
              <a:rPr lang="en-US" sz="2600" dirty="0" smtClean="0">
                <a:hlinkClick r:id="rId4"/>
              </a:rPr>
              <a:t>lshafer@usi.edu</a:t>
            </a:r>
            <a:r>
              <a:rPr lang="en-US" sz="2600" dirty="0" smtClean="0"/>
              <a:t>) </a:t>
            </a:r>
            <a:endParaRPr lang="en-US" sz="2600" dirty="0"/>
          </a:p>
          <a:p>
            <a:r>
              <a:rPr lang="en-US" sz="3000" dirty="0"/>
              <a:t>University </a:t>
            </a:r>
            <a:r>
              <a:rPr lang="en-US" sz="3000" dirty="0" smtClean="0"/>
              <a:t>Division (UNIV 101): </a:t>
            </a:r>
            <a:r>
              <a:rPr lang="en-US" dirty="0" smtClean="0"/>
              <a:t/>
            </a:r>
            <a:br>
              <a:rPr lang="en-US" dirty="0" smtClean="0"/>
            </a:br>
            <a:r>
              <a:rPr lang="en-US" sz="2600" dirty="0" smtClean="0"/>
              <a:t>Brody Broshears (</a:t>
            </a:r>
            <a:r>
              <a:rPr lang="en-US" sz="2600" dirty="0" smtClean="0">
                <a:hlinkClick r:id="rId5"/>
              </a:rPr>
              <a:t>mbroshears@usi.edu</a:t>
            </a:r>
            <a:r>
              <a:rPr lang="en-US" sz="2600" dirty="0" smtClean="0"/>
              <a:t>) </a:t>
            </a:r>
            <a:endParaRPr lang="en-US" sz="2600" dirty="0"/>
          </a:p>
          <a:p>
            <a:r>
              <a:rPr lang="en-US" sz="3000" dirty="0" smtClean="0"/>
              <a:t>Director of University Core Curriculum (Core 39):</a:t>
            </a:r>
            <a:br>
              <a:rPr lang="en-US" sz="3000" dirty="0" smtClean="0"/>
            </a:br>
            <a:r>
              <a:rPr lang="en-US" sz="2400" dirty="0" smtClean="0"/>
              <a:t>MT Hallock Morris (</a:t>
            </a:r>
            <a:r>
              <a:rPr lang="en-US" sz="2400" dirty="0" smtClean="0">
                <a:hlinkClick r:id="rId6"/>
              </a:rPr>
              <a:t>mhmorris@usi.edu</a:t>
            </a:r>
            <a:r>
              <a:rPr lang="en-US" sz="2400" dirty="0" smtClean="0"/>
              <a:t>) </a:t>
            </a:r>
          </a:p>
          <a:p>
            <a:r>
              <a:rPr lang="en-US" sz="3000" dirty="0" smtClean="0"/>
              <a:t>OPRA Research Associate:</a:t>
            </a:r>
            <a:r>
              <a:rPr lang="en-US" sz="2400" dirty="0" smtClean="0"/>
              <a:t/>
            </a:r>
            <a:br>
              <a:rPr lang="en-US" sz="2400" dirty="0" smtClean="0"/>
            </a:br>
            <a:r>
              <a:rPr lang="en-US" sz="2400" dirty="0" smtClean="0"/>
              <a:t>Gregory Johnson (</a:t>
            </a:r>
            <a:r>
              <a:rPr lang="en-US" sz="2400" dirty="0" smtClean="0">
                <a:hlinkClick r:id="rId7"/>
              </a:rPr>
              <a:t>gregory.johnson@usi.edu</a:t>
            </a:r>
            <a:r>
              <a:rPr lang="en-US" sz="2400" dirty="0" smtClean="0"/>
              <a:t>) </a:t>
            </a:r>
          </a:p>
        </p:txBody>
      </p:sp>
    </p:spTree>
    <p:extLst>
      <p:ext uri="{BB962C8B-B14F-4D97-AF65-F5344CB8AC3E}">
        <p14:creationId xmlns:p14="http://schemas.microsoft.com/office/powerpoint/2010/main" val="418898242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55559454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How We Got to Now</a:t>
            </a:r>
            <a:endParaRPr lang="en-US" dirty="0"/>
          </a:p>
        </p:txBody>
      </p:sp>
      <p:sp>
        <p:nvSpPr>
          <p:cNvPr id="7" name="Content Placeholder 6"/>
          <p:cNvSpPr>
            <a:spLocks noGrp="1"/>
          </p:cNvSpPr>
          <p:nvPr>
            <p:ph idx="1"/>
          </p:nvPr>
        </p:nvSpPr>
        <p:spPr/>
        <p:txBody>
          <a:bodyPr>
            <a:normAutofit/>
          </a:bodyPr>
          <a:lstStyle/>
          <a:p>
            <a:pPr lvl="0"/>
            <a:r>
              <a:rPr lang="en-US" sz="2800" dirty="0"/>
              <a:t>The CORE 39 Assessment Task Force was created at the end of the 2015 Spring Semester. The group was charged with streamlining the core assessment process. </a:t>
            </a:r>
            <a:endParaRPr lang="en-US" sz="2800" dirty="0" smtClean="0"/>
          </a:p>
          <a:p>
            <a:pPr lvl="0"/>
            <a:r>
              <a:rPr lang="en-US" sz="2800" dirty="0" smtClean="0"/>
              <a:t>Three </a:t>
            </a:r>
            <a:r>
              <a:rPr lang="en-US" sz="2800" dirty="0"/>
              <a:t>principles guided the work of the Task Force: </a:t>
            </a:r>
            <a:r>
              <a:rPr lang="en-US" sz="2800" b="1" dirty="0"/>
              <a:t>simplicity, transparency, and less burdensome for faculty.</a:t>
            </a:r>
            <a:r>
              <a:rPr lang="en-US" sz="2800" dirty="0"/>
              <a:t> </a:t>
            </a:r>
            <a:endParaRPr lang="en-US" sz="2800" dirty="0"/>
          </a:p>
        </p:txBody>
      </p:sp>
    </p:spTree>
    <p:extLst>
      <p:ext uri="{BB962C8B-B14F-4D97-AF65-F5344CB8AC3E}">
        <p14:creationId xmlns:p14="http://schemas.microsoft.com/office/powerpoint/2010/main" val="127617616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How We Got to Now</a:t>
            </a:r>
            <a:endParaRPr lang="en-US" dirty="0"/>
          </a:p>
        </p:txBody>
      </p:sp>
      <p:sp>
        <p:nvSpPr>
          <p:cNvPr id="7" name="Content Placeholder 6"/>
          <p:cNvSpPr>
            <a:spLocks noGrp="1"/>
          </p:cNvSpPr>
          <p:nvPr>
            <p:ph idx="1"/>
          </p:nvPr>
        </p:nvSpPr>
        <p:spPr>
          <a:xfrm>
            <a:off x="457200" y="1417638"/>
            <a:ext cx="8229600" cy="4166734"/>
          </a:xfrm>
        </p:spPr>
        <p:txBody>
          <a:bodyPr>
            <a:normAutofit/>
          </a:bodyPr>
          <a:lstStyle/>
          <a:p>
            <a:pPr lvl="0"/>
            <a:r>
              <a:rPr lang="en-US" sz="2800" b="1" dirty="0"/>
              <a:t>Assessment.</a:t>
            </a:r>
            <a:r>
              <a:rPr lang="en-US" sz="2800" dirty="0"/>
              <a:t> To simplify the process, the Task Force recommended that each CORE course will have a Key Assignment that is aligned to a rubric for each part of the CORE. </a:t>
            </a:r>
            <a:endParaRPr lang="en-US" sz="2800" dirty="0" smtClean="0"/>
          </a:p>
          <a:p>
            <a:pPr lvl="0"/>
            <a:r>
              <a:rPr lang="en-US" sz="2800" b="1" dirty="0" smtClean="0"/>
              <a:t>Rubrics</a:t>
            </a:r>
            <a:r>
              <a:rPr lang="en-US" sz="2800" b="1" dirty="0"/>
              <a:t>.</a:t>
            </a:r>
            <a:r>
              <a:rPr lang="en-US" sz="2800" dirty="0"/>
              <a:t> The Task Force developed rubrics for the four outcomes of the Ways of Knowing, the three embedded </a:t>
            </a:r>
            <a:r>
              <a:rPr lang="en-US" sz="2800" dirty="0" smtClean="0"/>
              <a:t>experiences. The </a:t>
            </a:r>
            <a:r>
              <a:rPr lang="en-US" sz="2800" dirty="0"/>
              <a:t>rubrics are nested in the goals, objectives, and outcomes for CORE 39. </a:t>
            </a:r>
          </a:p>
          <a:p>
            <a:pPr lvl="0"/>
            <a:endParaRPr lang="en-US" sz="2800" dirty="0"/>
          </a:p>
        </p:txBody>
      </p:sp>
    </p:spTree>
    <p:extLst>
      <p:ext uri="{BB962C8B-B14F-4D97-AF65-F5344CB8AC3E}">
        <p14:creationId xmlns:p14="http://schemas.microsoft.com/office/powerpoint/2010/main" val="286620648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How We Got to Now</a:t>
            </a:r>
            <a:endParaRPr lang="en-US" dirty="0"/>
          </a:p>
        </p:txBody>
      </p:sp>
      <p:sp>
        <p:nvSpPr>
          <p:cNvPr id="7" name="Content Placeholder 6"/>
          <p:cNvSpPr>
            <a:spLocks noGrp="1"/>
          </p:cNvSpPr>
          <p:nvPr>
            <p:ph idx="1"/>
          </p:nvPr>
        </p:nvSpPr>
        <p:spPr/>
        <p:txBody>
          <a:bodyPr/>
          <a:lstStyle/>
          <a:p>
            <a:r>
              <a:rPr lang="en-US" sz="2800" dirty="0"/>
              <a:t>The University has contracted with Tk20 to provide us with assessment software. </a:t>
            </a:r>
          </a:p>
          <a:p>
            <a:r>
              <a:rPr lang="en-US" sz="2800" dirty="0" smtClean="0"/>
              <a:t>In most cases: </a:t>
            </a:r>
          </a:p>
          <a:p>
            <a:pPr lvl="1"/>
            <a:r>
              <a:rPr lang="en-US" sz="2400" dirty="0"/>
              <a:t>Students will submit their Key Assignment in Tk20 via Bb.</a:t>
            </a:r>
          </a:p>
          <a:p>
            <a:pPr lvl="1"/>
            <a:r>
              <a:rPr lang="en-US" sz="2400" dirty="0"/>
              <a:t>Faculty will grade the Key Assignments in Tk20 via Bb. </a:t>
            </a:r>
          </a:p>
          <a:p>
            <a:r>
              <a:rPr lang="en-US" sz="2800" dirty="0" smtClean="0"/>
              <a:t>Tk20 training will take place </a:t>
            </a:r>
            <a:r>
              <a:rPr lang="en-US" sz="2800" b="1" dirty="0" smtClean="0"/>
              <a:t>later this semester </a:t>
            </a:r>
            <a:r>
              <a:rPr lang="en-US" sz="2800" dirty="0" smtClean="0"/>
              <a:t>once the rubrics have “gone live.”</a:t>
            </a:r>
            <a:endParaRPr lang="en-US" sz="2800" dirty="0"/>
          </a:p>
        </p:txBody>
      </p:sp>
    </p:spTree>
    <p:extLst>
      <p:ext uri="{BB962C8B-B14F-4D97-AF65-F5344CB8AC3E}">
        <p14:creationId xmlns:p14="http://schemas.microsoft.com/office/powerpoint/2010/main" val="39995487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DEADLINES, FALL 2014</a:t>
            </a:r>
            <a:endParaRPr lang="en-US" dirty="0"/>
          </a:p>
        </p:txBody>
      </p:sp>
    </p:spTree>
    <p:extLst>
      <p:ext uri="{BB962C8B-B14F-4D97-AF65-F5344CB8AC3E}">
        <p14:creationId xmlns:p14="http://schemas.microsoft.com/office/powerpoint/2010/main" val="239771048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Deadlines</a:t>
            </a:r>
            <a:endParaRPr lang="en-US" dirty="0"/>
          </a:p>
        </p:txBody>
      </p:sp>
      <p:sp>
        <p:nvSpPr>
          <p:cNvPr id="7" name="Content Placeholder 6"/>
          <p:cNvSpPr>
            <a:spLocks noGrp="1"/>
          </p:cNvSpPr>
          <p:nvPr>
            <p:ph idx="1"/>
          </p:nvPr>
        </p:nvSpPr>
        <p:spPr>
          <a:xfrm>
            <a:off x="457200" y="1417638"/>
            <a:ext cx="8229600" cy="4708525"/>
          </a:xfrm>
        </p:spPr>
        <p:txBody>
          <a:bodyPr>
            <a:normAutofit/>
          </a:bodyPr>
          <a:lstStyle/>
          <a:p>
            <a:r>
              <a:rPr lang="en-US" sz="2800" b="1" dirty="0" smtClean="0">
                <a:solidFill>
                  <a:srgbClr val="C00000"/>
                </a:solidFill>
              </a:rPr>
              <a:t>September 15</a:t>
            </a:r>
            <a:r>
              <a:rPr lang="en-US" sz="2800" dirty="0" smtClean="0">
                <a:solidFill>
                  <a:srgbClr val="C00000"/>
                </a:solidFill>
              </a:rPr>
              <a:t>: Submit WOK Outcome that will be used to assess your WOK course.</a:t>
            </a:r>
          </a:p>
          <a:p>
            <a:r>
              <a:rPr lang="en-US" sz="2800" b="1" dirty="0" smtClean="0"/>
              <a:t>October 9: </a:t>
            </a:r>
            <a:r>
              <a:rPr lang="en-US" sz="2800" dirty="0" smtClean="0"/>
              <a:t>Submit your Key Assignment directions/guidelines to your CCAF.</a:t>
            </a:r>
          </a:p>
          <a:p>
            <a:r>
              <a:rPr lang="en-US" sz="2800" b="1" dirty="0" smtClean="0"/>
              <a:t>October 23: </a:t>
            </a:r>
            <a:r>
              <a:rPr lang="en-US" sz="2800" dirty="0" smtClean="0"/>
              <a:t>Receive feedback on your Key Assignment from the CCAF (re: Alignment with rubric). </a:t>
            </a:r>
          </a:p>
          <a:p>
            <a:r>
              <a:rPr lang="en-US" sz="2800" b="1" dirty="0" smtClean="0"/>
              <a:t>October 30: </a:t>
            </a:r>
            <a:r>
              <a:rPr lang="en-US" sz="2800" dirty="0" smtClean="0"/>
              <a:t>Return modified Key Assignment to CCAF (only if necessary).</a:t>
            </a:r>
          </a:p>
          <a:p>
            <a:endParaRPr lang="en-US" dirty="0"/>
          </a:p>
        </p:txBody>
      </p:sp>
    </p:spTree>
    <p:extLst>
      <p:ext uri="{BB962C8B-B14F-4D97-AF65-F5344CB8AC3E}">
        <p14:creationId xmlns:p14="http://schemas.microsoft.com/office/powerpoint/2010/main" val="23611606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p:txBody>
          <a:bodyPr/>
          <a:lstStyle/>
          <a:p>
            <a:r>
              <a:rPr lang="en-US" dirty="0" smtClean="0"/>
              <a:t>Deadlines</a:t>
            </a:r>
            <a:endParaRPr lang="en-US" dirty="0"/>
          </a:p>
        </p:txBody>
      </p:sp>
      <p:sp>
        <p:nvSpPr>
          <p:cNvPr id="7" name="Content Placeholder 6"/>
          <p:cNvSpPr>
            <a:spLocks noGrp="1"/>
          </p:cNvSpPr>
          <p:nvPr>
            <p:ph idx="1"/>
          </p:nvPr>
        </p:nvSpPr>
        <p:spPr>
          <a:xfrm>
            <a:off x="457200" y="1417638"/>
            <a:ext cx="8229600" cy="4708525"/>
          </a:xfrm>
        </p:spPr>
        <p:txBody>
          <a:bodyPr>
            <a:normAutofit/>
          </a:bodyPr>
          <a:lstStyle/>
          <a:p>
            <a:r>
              <a:rPr lang="en-US" dirty="0" smtClean="0"/>
              <a:t>Administer the Key Assignment and score rubric by the end of the semester. </a:t>
            </a:r>
          </a:p>
          <a:p>
            <a:r>
              <a:rPr lang="en-US" b="1" dirty="0" smtClean="0"/>
              <a:t>December 23: </a:t>
            </a:r>
            <a:r>
              <a:rPr lang="en-US" dirty="0" smtClean="0"/>
              <a:t>WOK Faculty should have Assessment rubrics completed. </a:t>
            </a:r>
          </a:p>
          <a:p>
            <a:r>
              <a:rPr lang="en-US" b="1" dirty="0" smtClean="0"/>
              <a:t>January 1, 2016: </a:t>
            </a:r>
            <a:r>
              <a:rPr lang="en-US" dirty="0" smtClean="0"/>
              <a:t>List of missing assessment materials submitted to the UCC Director. </a:t>
            </a:r>
            <a:endParaRPr lang="en-US" dirty="0"/>
          </a:p>
        </p:txBody>
      </p:sp>
    </p:spTree>
    <p:extLst>
      <p:ext uri="{BB962C8B-B14F-4D97-AF65-F5344CB8AC3E}">
        <p14:creationId xmlns:p14="http://schemas.microsoft.com/office/powerpoint/2010/main" val="257877385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Rubrics </a:t>
            </a:r>
            <a:r>
              <a:rPr lang="en-US" sz="3200" dirty="0" smtClean="0"/>
              <a:t>and </a:t>
            </a:r>
            <a:r>
              <a:rPr lang="en-US" dirty="0" smtClean="0"/>
              <a:t>core 39 assessment</a:t>
            </a:r>
            <a:endParaRPr lang="en-US" dirty="0"/>
          </a:p>
        </p:txBody>
      </p:sp>
      <p:sp>
        <p:nvSpPr>
          <p:cNvPr id="3" name="Text Placeholder 2"/>
          <p:cNvSpPr>
            <a:spLocks noGrp="1"/>
          </p:cNvSpPr>
          <p:nvPr>
            <p:ph type="body" idx="1"/>
          </p:nvPr>
        </p:nvSpPr>
        <p:spPr/>
        <p:txBody>
          <a:bodyPr/>
          <a:lstStyle/>
          <a:p>
            <a:r>
              <a:rPr lang="en-US" b="1" dirty="0" smtClean="0">
                <a:solidFill>
                  <a:srgbClr val="C00000"/>
                </a:solidFill>
              </a:rPr>
              <a:t>Rubric: </a:t>
            </a:r>
            <a:r>
              <a:rPr lang="en-US" i="1" dirty="0" smtClean="0">
                <a:solidFill>
                  <a:srgbClr val="C00000"/>
                </a:solidFill>
              </a:rPr>
              <a:t>A </a:t>
            </a:r>
            <a:r>
              <a:rPr lang="en-US" i="1" dirty="0">
                <a:solidFill>
                  <a:srgbClr val="C00000"/>
                </a:solidFill>
              </a:rPr>
              <a:t>guide listing specific criteria for grading or scoring academic papers, projects, or </a:t>
            </a:r>
            <a:r>
              <a:rPr lang="en-US" i="1" dirty="0" smtClean="0">
                <a:solidFill>
                  <a:srgbClr val="C00000"/>
                </a:solidFill>
              </a:rPr>
              <a:t>tests.</a:t>
            </a:r>
            <a:r>
              <a:rPr lang="en-US" dirty="0" smtClean="0">
                <a:solidFill>
                  <a:srgbClr val="C00000"/>
                </a:solidFill>
              </a:rPr>
              <a:t>– Merriam-Webster Dictionary</a:t>
            </a:r>
            <a:endParaRPr lang="en-US" dirty="0">
              <a:solidFill>
                <a:srgbClr val="C00000"/>
              </a:solidFill>
            </a:endParaRPr>
          </a:p>
        </p:txBody>
      </p:sp>
    </p:spTree>
    <p:extLst>
      <p:ext uri="{BB962C8B-B14F-4D97-AF65-F5344CB8AC3E}">
        <p14:creationId xmlns:p14="http://schemas.microsoft.com/office/powerpoint/2010/main" val="207820232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827</Words>
  <Application>Microsoft Office PowerPoint</Application>
  <PresentationFormat>On-screen Show (4:3)</PresentationFormat>
  <Paragraphs>86</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CORE 39 Ways of Knowing Assessment Training</vt:lpstr>
      <vt:lpstr>Background</vt:lpstr>
      <vt:lpstr>How We Got to Now</vt:lpstr>
      <vt:lpstr>How We Got to Now</vt:lpstr>
      <vt:lpstr>How We Got to Now</vt:lpstr>
      <vt:lpstr>DEADLINES, FALL 2014</vt:lpstr>
      <vt:lpstr>Deadlines</vt:lpstr>
      <vt:lpstr>Deadlines</vt:lpstr>
      <vt:lpstr>Rubrics and core 39 assessment</vt:lpstr>
      <vt:lpstr>Rubrics are often used to grade student work but they can serve another, more important, role as well: Rubrics can teach as well as evaluate. When used as part of a formative, student-centered approach to assessment, rubrics have the potential to help students develop understanding and skill, as well as make dependable judgments about the quality of their own work. Students should be able to use rubrics in many of the same ways that teachers use them—to clarify the standards for a quality performance, and to guide ongoing feedback about progress toward those standards. – Rubistar (University of Kansas)</vt:lpstr>
      <vt:lpstr>Ways of Knowing</vt:lpstr>
      <vt:lpstr>Ways of Knowing</vt:lpstr>
      <vt:lpstr>PowerPoint Presentation</vt:lpstr>
      <vt:lpstr>PowerPoint Presentation</vt:lpstr>
      <vt:lpstr>PowerPoint Presentation</vt:lpstr>
      <vt:lpstr>PowerPoint Presentation</vt:lpstr>
      <vt:lpstr>A Few Things about Tk20 {We are still working out the details}</vt:lpstr>
      <vt:lpstr>Aligning Your Key Assignment Examples Developed by Dr. Tamara Hunt </vt:lpstr>
      <vt:lpstr>Where to get Information</vt:lpstr>
      <vt:lpstr>The Core 39 Website</vt:lpstr>
      <vt:lpstr>Your CCAFs</vt:lpstr>
      <vt:lpstr>Other Contacts</vt:lpstr>
      <vt:lpstr>Questions?</vt:lpstr>
    </vt:vector>
  </TitlesOfParts>
  <Company>University of Southern Indiana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Norrick</dc:creator>
  <cp:lastModifiedBy>Morris, Mary Hallock</cp:lastModifiedBy>
  <cp:revision>37</cp:revision>
  <dcterms:created xsi:type="dcterms:W3CDTF">2014-04-10T15:03:55Z</dcterms:created>
  <dcterms:modified xsi:type="dcterms:W3CDTF">2015-09-21T23:23:31Z</dcterms:modified>
</cp:coreProperties>
</file>