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8" r:id="rId2"/>
    <p:sldId id="263" r:id="rId3"/>
    <p:sldId id="309" r:id="rId4"/>
    <p:sldId id="310" r:id="rId5"/>
    <p:sldId id="311" r:id="rId6"/>
    <p:sldId id="312" r:id="rId7"/>
    <p:sldId id="313" r:id="rId8"/>
    <p:sldId id="314" r:id="rId9"/>
    <p:sldId id="321" r:id="rId10"/>
    <p:sldId id="315" r:id="rId11"/>
    <p:sldId id="319" r:id="rId12"/>
    <p:sldId id="316" r:id="rId13"/>
    <p:sldId id="317" r:id="rId14"/>
    <p:sldId id="318" r:id="rId15"/>
    <p:sldId id="320" r:id="rId1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3" autoAdjust="0"/>
    <p:restoredTop sz="94660"/>
  </p:normalViewPr>
  <p:slideViewPr>
    <p:cSldViewPr snapToGrid="0">
      <p:cViewPr varScale="1">
        <p:scale>
          <a:sx n="114" d="100"/>
          <a:sy n="114" d="100"/>
        </p:scale>
        <p:origin x="468" y="114"/>
      </p:cViewPr>
      <p:guideLst/>
    </p:cSldViewPr>
  </p:slideViewPr>
  <p:notesTextViewPr>
    <p:cViewPr>
      <p:scale>
        <a:sx n="1" d="1"/>
        <a:sy n="1" d="1"/>
      </p:scale>
      <p:origin x="0" y="0"/>
    </p:cViewPr>
  </p:notesTextViewPr>
  <p:notesViewPr>
    <p:cSldViewPr snapToGrid="0">
      <p:cViewPr varScale="1">
        <p:scale>
          <a:sx n="64" d="100"/>
          <a:sy n="64" d="100"/>
        </p:scale>
        <p:origin x="229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D64B3C77-BE3C-4012-8BBB-0C6C318B8C64}" type="datetimeFigureOut">
              <a:rPr lang="en-US" smtClean="0"/>
              <a:t>1/16/2019</a:t>
            </a:fld>
            <a:endParaRPr lang="en-US"/>
          </a:p>
        </p:txBody>
      </p:sp>
      <p:sp>
        <p:nvSpPr>
          <p:cNvPr id="4" name="Footer Placeholder 3"/>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9F2F1511-8219-4950-844E-03A7F1439964}" type="slidenum">
              <a:rPr lang="en-US" smtClean="0"/>
              <a:t>‹#›</a:t>
            </a:fld>
            <a:endParaRPr lang="en-US"/>
          </a:p>
        </p:txBody>
      </p:sp>
    </p:spTree>
    <p:extLst>
      <p:ext uri="{BB962C8B-B14F-4D97-AF65-F5344CB8AC3E}">
        <p14:creationId xmlns:p14="http://schemas.microsoft.com/office/powerpoint/2010/main" val="3765875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5F8A0658-18CD-4799-B4FE-7BF5E356F151}" type="datetimeFigureOut">
              <a:rPr lang="en-US" smtClean="0"/>
              <a:t>1/16/2019</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DD3EA374-2AB9-43F4-A6ED-612EAA811187}" type="slidenum">
              <a:rPr lang="en-US" smtClean="0"/>
              <a:t>‹#›</a:t>
            </a:fld>
            <a:endParaRPr lang="en-US"/>
          </a:p>
        </p:txBody>
      </p:sp>
    </p:spTree>
    <p:extLst>
      <p:ext uri="{BB962C8B-B14F-4D97-AF65-F5344CB8AC3E}">
        <p14:creationId xmlns:p14="http://schemas.microsoft.com/office/powerpoint/2010/main" val="3492523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2</a:t>
            </a:fld>
            <a:endParaRPr lang="en-US"/>
          </a:p>
        </p:txBody>
      </p:sp>
    </p:spTree>
    <p:extLst>
      <p:ext uri="{BB962C8B-B14F-4D97-AF65-F5344CB8AC3E}">
        <p14:creationId xmlns:p14="http://schemas.microsoft.com/office/powerpoint/2010/main" val="34066553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12</a:t>
            </a:fld>
            <a:endParaRPr lang="en-US"/>
          </a:p>
        </p:txBody>
      </p:sp>
    </p:spTree>
    <p:extLst>
      <p:ext uri="{BB962C8B-B14F-4D97-AF65-F5344CB8AC3E}">
        <p14:creationId xmlns:p14="http://schemas.microsoft.com/office/powerpoint/2010/main" val="5946384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13</a:t>
            </a:fld>
            <a:endParaRPr lang="en-US"/>
          </a:p>
        </p:txBody>
      </p:sp>
    </p:spTree>
    <p:extLst>
      <p:ext uri="{BB962C8B-B14F-4D97-AF65-F5344CB8AC3E}">
        <p14:creationId xmlns:p14="http://schemas.microsoft.com/office/powerpoint/2010/main" val="3543509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14</a:t>
            </a:fld>
            <a:endParaRPr lang="en-US"/>
          </a:p>
        </p:txBody>
      </p:sp>
    </p:spTree>
    <p:extLst>
      <p:ext uri="{BB962C8B-B14F-4D97-AF65-F5344CB8AC3E}">
        <p14:creationId xmlns:p14="http://schemas.microsoft.com/office/powerpoint/2010/main" val="4144643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3</a:t>
            </a:fld>
            <a:endParaRPr lang="en-US"/>
          </a:p>
        </p:txBody>
      </p:sp>
    </p:spTree>
    <p:extLst>
      <p:ext uri="{BB962C8B-B14F-4D97-AF65-F5344CB8AC3E}">
        <p14:creationId xmlns:p14="http://schemas.microsoft.com/office/powerpoint/2010/main" val="1548594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4</a:t>
            </a:fld>
            <a:endParaRPr lang="en-US"/>
          </a:p>
        </p:txBody>
      </p:sp>
    </p:spTree>
    <p:extLst>
      <p:ext uri="{BB962C8B-B14F-4D97-AF65-F5344CB8AC3E}">
        <p14:creationId xmlns:p14="http://schemas.microsoft.com/office/powerpoint/2010/main" val="723614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5</a:t>
            </a:fld>
            <a:endParaRPr lang="en-US"/>
          </a:p>
        </p:txBody>
      </p:sp>
    </p:spTree>
    <p:extLst>
      <p:ext uri="{BB962C8B-B14F-4D97-AF65-F5344CB8AC3E}">
        <p14:creationId xmlns:p14="http://schemas.microsoft.com/office/powerpoint/2010/main" val="2878987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6</a:t>
            </a:fld>
            <a:endParaRPr lang="en-US"/>
          </a:p>
        </p:txBody>
      </p:sp>
    </p:spTree>
    <p:extLst>
      <p:ext uri="{BB962C8B-B14F-4D97-AF65-F5344CB8AC3E}">
        <p14:creationId xmlns:p14="http://schemas.microsoft.com/office/powerpoint/2010/main" val="1504482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7</a:t>
            </a:fld>
            <a:endParaRPr lang="en-US"/>
          </a:p>
        </p:txBody>
      </p:sp>
    </p:spTree>
    <p:extLst>
      <p:ext uri="{BB962C8B-B14F-4D97-AF65-F5344CB8AC3E}">
        <p14:creationId xmlns:p14="http://schemas.microsoft.com/office/powerpoint/2010/main" val="4086667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8</a:t>
            </a:fld>
            <a:endParaRPr lang="en-US"/>
          </a:p>
        </p:txBody>
      </p:sp>
    </p:spTree>
    <p:extLst>
      <p:ext uri="{BB962C8B-B14F-4D97-AF65-F5344CB8AC3E}">
        <p14:creationId xmlns:p14="http://schemas.microsoft.com/office/powerpoint/2010/main" val="1716136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10</a:t>
            </a:fld>
            <a:endParaRPr lang="en-US"/>
          </a:p>
        </p:txBody>
      </p:sp>
    </p:spTree>
    <p:extLst>
      <p:ext uri="{BB962C8B-B14F-4D97-AF65-F5344CB8AC3E}">
        <p14:creationId xmlns:p14="http://schemas.microsoft.com/office/powerpoint/2010/main" val="215524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3EA374-2AB9-43F4-A6ED-612EAA811187}" type="slidenum">
              <a:rPr lang="en-US" smtClean="0"/>
              <a:t>11</a:t>
            </a:fld>
            <a:endParaRPr lang="en-US"/>
          </a:p>
        </p:txBody>
      </p:sp>
    </p:spTree>
    <p:extLst>
      <p:ext uri="{BB962C8B-B14F-4D97-AF65-F5344CB8AC3E}">
        <p14:creationId xmlns:p14="http://schemas.microsoft.com/office/powerpoint/2010/main" val="883538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3D4CE58-3FC3-4C52-8127-7107C0E9D4A7}" type="datetime1">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70CCA-2172-4504-AEAE-9DC47E71383B}" type="slidenum">
              <a:rPr lang="en-US" smtClean="0"/>
              <a:t>‹#›</a:t>
            </a:fld>
            <a:endParaRPr lang="en-US"/>
          </a:p>
        </p:txBody>
      </p:sp>
    </p:spTree>
    <p:extLst>
      <p:ext uri="{BB962C8B-B14F-4D97-AF65-F5344CB8AC3E}">
        <p14:creationId xmlns:p14="http://schemas.microsoft.com/office/powerpoint/2010/main" val="3729912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4EE453-0E65-46D7-A235-90CA4719EA79}" type="datetime1">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70CCA-2172-4504-AEAE-9DC47E71383B}" type="slidenum">
              <a:rPr lang="en-US" smtClean="0"/>
              <a:t>‹#›</a:t>
            </a:fld>
            <a:endParaRPr lang="en-US"/>
          </a:p>
        </p:txBody>
      </p:sp>
    </p:spTree>
    <p:extLst>
      <p:ext uri="{BB962C8B-B14F-4D97-AF65-F5344CB8AC3E}">
        <p14:creationId xmlns:p14="http://schemas.microsoft.com/office/powerpoint/2010/main" val="1604292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E2863A-7A91-4184-9690-DD3EABE57C78}" type="datetime1">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70CCA-2172-4504-AEAE-9DC47E71383B}" type="slidenum">
              <a:rPr lang="en-US" smtClean="0"/>
              <a:t>‹#›</a:t>
            </a:fld>
            <a:endParaRPr lang="en-US"/>
          </a:p>
        </p:txBody>
      </p:sp>
    </p:spTree>
    <p:extLst>
      <p:ext uri="{BB962C8B-B14F-4D97-AF65-F5344CB8AC3E}">
        <p14:creationId xmlns:p14="http://schemas.microsoft.com/office/powerpoint/2010/main" val="785289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48614B-2C4D-4163-BF9A-642B7D56C39E}" type="datetime1">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70CCA-2172-4504-AEAE-9DC47E71383B}" type="slidenum">
              <a:rPr lang="en-US" smtClean="0"/>
              <a:t>‹#›</a:t>
            </a:fld>
            <a:endParaRPr lang="en-US"/>
          </a:p>
        </p:txBody>
      </p:sp>
    </p:spTree>
    <p:extLst>
      <p:ext uri="{BB962C8B-B14F-4D97-AF65-F5344CB8AC3E}">
        <p14:creationId xmlns:p14="http://schemas.microsoft.com/office/powerpoint/2010/main" val="275218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8BEE20A-1AAD-4E8F-B23E-01D7702EED9A}" type="datetime1">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470CCA-2172-4504-AEAE-9DC47E71383B}" type="slidenum">
              <a:rPr lang="en-US" smtClean="0"/>
              <a:t>‹#›</a:t>
            </a:fld>
            <a:endParaRPr lang="en-US"/>
          </a:p>
        </p:txBody>
      </p:sp>
    </p:spTree>
    <p:extLst>
      <p:ext uri="{BB962C8B-B14F-4D97-AF65-F5344CB8AC3E}">
        <p14:creationId xmlns:p14="http://schemas.microsoft.com/office/powerpoint/2010/main" val="3002695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FDAD61E-DC82-4DB5-BC43-A9964FEB3EF0}" type="datetime1">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70CCA-2172-4504-AEAE-9DC47E71383B}" type="slidenum">
              <a:rPr lang="en-US" smtClean="0"/>
              <a:t>‹#›</a:t>
            </a:fld>
            <a:endParaRPr lang="en-US"/>
          </a:p>
        </p:txBody>
      </p:sp>
    </p:spTree>
    <p:extLst>
      <p:ext uri="{BB962C8B-B14F-4D97-AF65-F5344CB8AC3E}">
        <p14:creationId xmlns:p14="http://schemas.microsoft.com/office/powerpoint/2010/main" val="3690947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E54CF92-0A96-4E3B-960B-D84C815C23FA}" type="datetime1">
              <a:rPr lang="en-US" smtClean="0"/>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470CCA-2172-4504-AEAE-9DC47E71383B}" type="slidenum">
              <a:rPr lang="en-US" smtClean="0"/>
              <a:t>‹#›</a:t>
            </a:fld>
            <a:endParaRPr lang="en-US"/>
          </a:p>
        </p:txBody>
      </p:sp>
    </p:spTree>
    <p:extLst>
      <p:ext uri="{BB962C8B-B14F-4D97-AF65-F5344CB8AC3E}">
        <p14:creationId xmlns:p14="http://schemas.microsoft.com/office/powerpoint/2010/main" val="405928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CEEB5D-C726-4155-96D3-31DD6292511E}" type="datetime1">
              <a:rPr lang="en-US" smtClean="0"/>
              <a:t>1/16/2019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470CCA-2172-4504-AEAE-9DC47E71383B}" type="slidenum">
              <a:rPr lang="en-US" smtClean="0"/>
              <a:t>‹#›</a:t>
            </a:fld>
            <a:endParaRPr lang="en-US"/>
          </a:p>
        </p:txBody>
      </p:sp>
    </p:spTree>
    <p:extLst>
      <p:ext uri="{BB962C8B-B14F-4D97-AF65-F5344CB8AC3E}">
        <p14:creationId xmlns:p14="http://schemas.microsoft.com/office/powerpoint/2010/main" val="2210666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DE3D38-B882-45CD-A9A7-0003BBCD828F}" type="datetime1">
              <a:rPr lang="en-US" smtClean="0"/>
              <a:t>1/16/2019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470CCA-2172-4504-AEAE-9DC47E71383B}" type="slidenum">
              <a:rPr lang="en-US" smtClean="0"/>
              <a:t>‹#›</a:t>
            </a:fld>
            <a:endParaRPr lang="en-US"/>
          </a:p>
        </p:txBody>
      </p:sp>
    </p:spTree>
    <p:extLst>
      <p:ext uri="{BB962C8B-B14F-4D97-AF65-F5344CB8AC3E}">
        <p14:creationId xmlns:p14="http://schemas.microsoft.com/office/powerpoint/2010/main" val="2408169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1FC1FC-C85C-4E41-BC9B-61AD399A797B}" type="datetime1">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70CCA-2172-4504-AEAE-9DC47E71383B}" type="slidenum">
              <a:rPr lang="en-US" smtClean="0"/>
              <a:t>‹#›</a:t>
            </a:fld>
            <a:endParaRPr lang="en-US"/>
          </a:p>
        </p:txBody>
      </p:sp>
    </p:spTree>
    <p:extLst>
      <p:ext uri="{BB962C8B-B14F-4D97-AF65-F5344CB8AC3E}">
        <p14:creationId xmlns:p14="http://schemas.microsoft.com/office/powerpoint/2010/main" val="1842420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F26B25B-A560-47F3-AEB2-61F0DC53C083}" type="datetime1">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470CCA-2172-4504-AEAE-9DC47E71383B}" type="slidenum">
              <a:rPr lang="en-US" smtClean="0"/>
              <a:t>‹#›</a:t>
            </a:fld>
            <a:endParaRPr lang="en-US"/>
          </a:p>
        </p:txBody>
      </p:sp>
    </p:spTree>
    <p:extLst>
      <p:ext uri="{BB962C8B-B14F-4D97-AF65-F5344CB8AC3E}">
        <p14:creationId xmlns:p14="http://schemas.microsoft.com/office/powerpoint/2010/main" val="1998345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6F8D77-509A-4C81-867D-01D92A7132C9}" type="datetime1">
              <a:rPr lang="en-US" smtClean="0"/>
              <a:t>1/16/2019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70CCA-2172-4504-AEAE-9DC47E71383B}" type="slidenum">
              <a:rPr lang="en-US" smtClean="0"/>
              <a:t>‹#›</a:t>
            </a:fld>
            <a:endParaRPr lang="en-US"/>
          </a:p>
        </p:txBody>
      </p:sp>
    </p:spTree>
    <p:extLst>
      <p:ext uri="{BB962C8B-B14F-4D97-AF65-F5344CB8AC3E}">
        <p14:creationId xmlns:p14="http://schemas.microsoft.com/office/powerpoint/2010/main" val="1410979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chemeClr val="accent4">
                    <a:lumMod val="60000"/>
                    <a:lumOff val="40000"/>
                  </a:schemeClr>
                </a:solidFill>
              </a:rPr>
              <a:t>Attendance Policy </a:t>
            </a:r>
            <a:br>
              <a:rPr lang="en-US" b="1" dirty="0">
                <a:solidFill>
                  <a:schemeClr val="accent4">
                    <a:lumMod val="60000"/>
                    <a:lumOff val="40000"/>
                  </a:schemeClr>
                </a:solidFill>
              </a:rPr>
            </a:br>
            <a:r>
              <a:rPr lang="en-US" b="1" dirty="0">
                <a:solidFill>
                  <a:schemeClr val="accent4">
                    <a:lumMod val="60000"/>
                    <a:lumOff val="40000"/>
                  </a:schemeClr>
                </a:solidFill>
              </a:rPr>
              <a:t>2019 Updates</a:t>
            </a:r>
          </a:p>
        </p:txBody>
      </p:sp>
      <p:sp>
        <p:nvSpPr>
          <p:cNvPr id="3" name="Subtitle 2"/>
          <p:cNvSpPr>
            <a:spLocks noGrp="1"/>
          </p:cNvSpPr>
          <p:nvPr>
            <p:ph type="subTitle" idx="1"/>
          </p:nvPr>
        </p:nvSpPr>
        <p:spPr/>
        <p:txBody>
          <a:bodyPr>
            <a:normAutofit/>
          </a:bodyPr>
          <a:lstStyle/>
          <a:p>
            <a:r>
              <a:rPr lang="en-US" sz="2800" dirty="0">
                <a:solidFill>
                  <a:schemeClr val="accent4">
                    <a:lumMod val="60000"/>
                    <a:lumOff val="40000"/>
                  </a:schemeClr>
                </a:solidFill>
              </a:rPr>
              <a:t>Facility Operations and Planning</a:t>
            </a:r>
          </a:p>
        </p:txBody>
      </p:sp>
      <p:sp>
        <p:nvSpPr>
          <p:cNvPr id="4" name="Slide Number Placeholder 3"/>
          <p:cNvSpPr>
            <a:spLocks noGrp="1"/>
          </p:cNvSpPr>
          <p:nvPr>
            <p:ph type="sldNum" sz="quarter" idx="12"/>
          </p:nvPr>
        </p:nvSpPr>
        <p:spPr/>
        <p:txBody>
          <a:bodyPr/>
          <a:lstStyle/>
          <a:p>
            <a:fld id="{AF470CCA-2172-4504-AEAE-9DC47E71383B}" type="slidenum">
              <a:rPr lang="en-US" smtClean="0"/>
              <a:t>1</a:t>
            </a:fld>
            <a:endParaRPr lang="en-US"/>
          </a:p>
        </p:txBody>
      </p:sp>
    </p:spTree>
    <p:extLst>
      <p:ext uri="{BB962C8B-B14F-4D97-AF65-F5344CB8AC3E}">
        <p14:creationId xmlns:p14="http://schemas.microsoft.com/office/powerpoint/2010/main" val="347671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4">
                    <a:lumMod val="60000"/>
                    <a:lumOff val="40000"/>
                  </a:schemeClr>
                </a:solidFill>
              </a:rPr>
              <a:t>Blackout Periods</a:t>
            </a:r>
          </a:p>
        </p:txBody>
      </p:sp>
      <p:sp>
        <p:nvSpPr>
          <p:cNvPr id="3" name="Content Placeholder 2"/>
          <p:cNvSpPr>
            <a:spLocks noGrp="1"/>
          </p:cNvSpPr>
          <p:nvPr>
            <p:ph idx="1"/>
          </p:nvPr>
        </p:nvSpPr>
        <p:spPr/>
        <p:txBody>
          <a:bodyPr/>
          <a:lstStyle/>
          <a:p>
            <a:r>
              <a:rPr lang="en-US" dirty="0">
                <a:solidFill>
                  <a:schemeClr val="accent4">
                    <a:lumMod val="60000"/>
                    <a:lumOff val="40000"/>
                  </a:schemeClr>
                </a:solidFill>
              </a:rPr>
              <a:t>An unscheduled absence that occurs during a blackout period may be subject to verification </a:t>
            </a:r>
            <a:r>
              <a:rPr lang="en-US" u="sng" dirty="0">
                <a:solidFill>
                  <a:schemeClr val="accent4">
                    <a:lumMod val="60000"/>
                    <a:lumOff val="40000"/>
                  </a:schemeClr>
                </a:solidFill>
              </a:rPr>
              <a:t>and/or disciplinary action</a:t>
            </a:r>
            <a:r>
              <a:rPr lang="en-US" dirty="0">
                <a:solidFill>
                  <a:schemeClr val="accent4">
                    <a:lumMod val="60000"/>
                    <a:lumOff val="40000"/>
                  </a:schemeClr>
                </a:solidFill>
              </a:rPr>
              <a:t>.</a:t>
            </a:r>
          </a:p>
          <a:p>
            <a:pPr marL="457200" lvl="1" indent="0">
              <a:buNone/>
            </a:pPr>
            <a:endParaRPr lang="en-US" sz="1800" dirty="0">
              <a:solidFill>
                <a:schemeClr val="accent4">
                  <a:lumMod val="60000"/>
                  <a:lumOff val="40000"/>
                </a:schemeClr>
              </a:solidFill>
            </a:endParaRPr>
          </a:p>
        </p:txBody>
      </p:sp>
      <p:sp>
        <p:nvSpPr>
          <p:cNvPr id="4" name="Slide Number Placeholder 3"/>
          <p:cNvSpPr>
            <a:spLocks noGrp="1"/>
          </p:cNvSpPr>
          <p:nvPr>
            <p:ph type="sldNum" sz="quarter" idx="12"/>
          </p:nvPr>
        </p:nvSpPr>
        <p:spPr/>
        <p:txBody>
          <a:bodyPr/>
          <a:lstStyle/>
          <a:p>
            <a:fld id="{AF470CCA-2172-4504-AEAE-9DC47E71383B}" type="slidenum">
              <a:rPr lang="en-US" smtClean="0"/>
              <a:t>10</a:t>
            </a:fld>
            <a:endParaRPr lang="en-US"/>
          </a:p>
        </p:txBody>
      </p:sp>
    </p:spTree>
    <p:extLst>
      <p:ext uri="{BB962C8B-B14F-4D97-AF65-F5344CB8AC3E}">
        <p14:creationId xmlns:p14="http://schemas.microsoft.com/office/powerpoint/2010/main" val="255555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044"/>
            <a:ext cx="10515600" cy="1325563"/>
          </a:xfrm>
        </p:spPr>
        <p:txBody>
          <a:bodyPr/>
          <a:lstStyle/>
          <a:p>
            <a:r>
              <a:rPr lang="en-US" b="1" dirty="0">
                <a:solidFill>
                  <a:schemeClr val="accent4">
                    <a:lumMod val="60000"/>
                    <a:lumOff val="40000"/>
                  </a:schemeClr>
                </a:solidFill>
              </a:rPr>
              <a:t>2019 Blackout Periods</a:t>
            </a:r>
          </a:p>
        </p:txBody>
      </p:sp>
      <p:sp>
        <p:nvSpPr>
          <p:cNvPr id="4" name="Slide Number Placeholder 3"/>
          <p:cNvSpPr>
            <a:spLocks noGrp="1"/>
          </p:cNvSpPr>
          <p:nvPr>
            <p:ph type="sldNum" sz="quarter" idx="12"/>
          </p:nvPr>
        </p:nvSpPr>
        <p:spPr/>
        <p:txBody>
          <a:bodyPr/>
          <a:lstStyle/>
          <a:p>
            <a:fld id="{AF470CCA-2172-4504-AEAE-9DC47E71383B}" type="slidenum">
              <a:rPr lang="en-US" smtClean="0"/>
              <a:t>11</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455971738"/>
              </p:ext>
            </p:extLst>
          </p:nvPr>
        </p:nvGraphicFramePr>
        <p:xfrm>
          <a:off x="959070" y="1150525"/>
          <a:ext cx="9448681" cy="5353131"/>
        </p:xfrm>
        <a:graphic>
          <a:graphicData uri="http://schemas.openxmlformats.org/drawingml/2006/table">
            <a:tbl>
              <a:tblPr firstRow="1" firstCol="1" bandRow="1">
                <a:tableStyleId>{5C22544A-7EE6-4342-B048-85BDC9FD1C3A}</a:tableStyleId>
              </a:tblPr>
              <a:tblGrid>
                <a:gridCol w="2343359">
                  <a:extLst>
                    <a:ext uri="{9D8B030D-6E8A-4147-A177-3AD203B41FA5}">
                      <a16:colId xmlns:a16="http://schemas.microsoft.com/office/drawing/2014/main" val="1238585551"/>
                    </a:ext>
                  </a:extLst>
                </a:gridCol>
                <a:gridCol w="7105322">
                  <a:extLst>
                    <a:ext uri="{9D8B030D-6E8A-4147-A177-3AD203B41FA5}">
                      <a16:colId xmlns:a16="http://schemas.microsoft.com/office/drawing/2014/main" val="1723650826"/>
                    </a:ext>
                  </a:extLst>
                </a:gridCol>
              </a:tblGrid>
              <a:tr h="313881">
                <a:tc>
                  <a:txBody>
                    <a:bodyPr/>
                    <a:lstStyle/>
                    <a:p>
                      <a:pPr marL="0" marR="0">
                        <a:spcBef>
                          <a:spcPts val="0"/>
                        </a:spcBef>
                        <a:spcAft>
                          <a:spcPts val="0"/>
                        </a:spcAft>
                      </a:pPr>
                      <a:r>
                        <a:rPr lang="en-US" sz="2000" dirty="0">
                          <a:solidFill>
                            <a:schemeClr val="tx1"/>
                          </a:solidFill>
                          <a:effectLst/>
                        </a:rPr>
                        <a:t>Department</a:t>
                      </a:r>
                      <a:endParaRPr lang="en-US" sz="1200" dirty="0">
                        <a:solidFill>
                          <a:schemeClr val="tx1"/>
                        </a:solidFill>
                        <a:effectLst/>
                        <a:latin typeface="Calibri" panose="020F0502020204030204" pitchFamily="34" charset="0"/>
                        <a:ea typeface="Calibri" panose="020F0502020204030204" pitchFamily="34" charset="0"/>
                      </a:endParaRPr>
                    </a:p>
                  </a:txBody>
                  <a:tcPr marL="77395" marR="77395" marT="38698" marB="38698"/>
                </a:tc>
                <a:tc>
                  <a:txBody>
                    <a:bodyPr/>
                    <a:lstStyle/>
                    <a:p>
                      <a:pPr marL="0" marR="0">
                        <a:spcBef>
                          <a:spcPts val="0"/>
                        </a:spcBef>
                        <a:spcAft>
                          <a:spcPts val="0"/>
                        </a:spcAft>
                      </a:pPr>
                      <a:r>
                        <a:rPr lang="en-US" sz="2000" dirty="0">
                          <a:solidFill>
                            <a:schemeClr val="tx1"/>
                          </a:solidFill>
                          <a:effectLst/>
                        </a:rPr>
                        <a:t>Blackout Periods</a:t>
                      </a:r>
                      <a:endParaRPr lang="en-US" sz="1200" dirty="0">
                        <a:solidFill>
                          <a:schemeClr val="tx1"/>
                        </a:solidFill>
                        <a:effectLst/>
                        <a:latin typeface="Calibri" panose="020F0502020204030204" pitchFamily="34" charset="0"/>
                        <a:ea typeface="Calibri" panose="020F0502020204030204" pitchFamily="34" charset="0"/>
                      </a:endParaRPr>
                    </a:p>
                  </a:txBody>
                  <a:tcPr marL="77395" marR="77395" marT="38698" marB="38698"/>
                </a:tc>
                <a:extLst>
                  <a:ext uri="{0D108BD9-81ED-4DB2-BD59-A6C34878D82A}">
                    <a16:rowId xmlns:a16="http://schemas.microsoft.com/office/drawing/2014/main" val="3640860202"/>
                  </a:ext>
                </a:extLst>
              </a:tr>
              <a:tr h="619163">
                <a:tc>
                  <a:txBody>
                    <a:bodyPr/>
                    <a:lstStyle/>
                    <a:p>
                      <a:pPr marL="0" marR="0">
                        <a:spcBef>
                          <a:spcPts val="0"/>
                        </a:spcBef>
                        <a:spcAft>
                          <a:spcPts val="0"/>
                        </a:spcAft>
                      </a:pPr>
                      <a:r>
                        <a:rPr lang="en-US" sz="1800" dirty="0">
                          <a:solidFill>
                            <a:schemeClr val="tx1"/>
                          </a:solidFill>
                          <a:effectLst/>
                        </a:rPr>
                        <a:t>Custodial (all shifts)</a:t>
                      </a:r>
                      <a:endParaRPr lang="en-US" sz="1100" dirty="0">
                        <a:solidFill>
                          <a:schemeClr val="tx1"/>
                        </a:solidFill>
                        <a:effectLst/>
                        <a:latin typeface="Calibri" panose="020F0502020204030204" pitchFamily="34" charset="0"/>
                        <a:ea typeface="Calibri" panose="020F0502020204030204" pitchFamily="34" charset="0"/>
                      </a:endParaRPr>
                    </a:p>
                  </a:txBody>
                  <a:tcPr marL="77395" marR="77395" marT="38698" marB="38698"/>
                </a:tc>
                <a:tc>
                  <a:txBody>
                    <a:bodyPr/>
                    <a:lstStyle/>
                    <a:p>
                      <a:pPr marL="342900" marR="0" lvl="0" indent="-342900">
                        <a:spcBef>
                          <a:spcPts val="0"/>
                        </a:spcBef>
                        <a:spcAft>
                          <a:spcPts val="0"/>
                        </a:spcAft>
                        <a:buFont typeface="Arial" panose="020B0604020202020204" pitchFamily="34" charset="0"/>
                        <a:buChar char="•"/>
                        <a:tabLst>
                          <a:tab pos="457200" algn="l"/>
                        </a:tabLst>
                      </a:pPr>
                      <a:r>
                        <a:rPr lang="en-US" sz="1400" dirty="0">
                          <a:effectLst/>
                        </a:rPr>
                        <a:t>Week of Fall and Spring Commencement (4/21/19 – 4/26/19) and ( 12/1/19 – 12/6/19)</a:t>
                      </a:r>
                      <a:endParaRPr lang="en-US" sz="1000" dirty="0">
                        <a:effectLst/>
                      </a:endParaRPr>
                    </a:p>
                    <a:p>
                      <a:pPr marL="342900" marR="0" lvl="0" indent="-342900">
                        <a:spcBef>
                          <a:spcPts val="0"/>
                        </a:spcBef>
                        <a:spcAft>
                          <a:spcPts val="0"/>
                        </a:spcAft>
                        <a:buFont typeface="Arial" panose="020B0604020202020204" pitchFamily="34" charset="0"/>
                        <a:buChar char="•"/>
                        <a:tabLst>
                          <a:tab pos="457200" algn="l"/>
                        </a:tabLst>
                      </a:pPr>
                      <a:r>
                        <a:rPr lang="en-US" sz="1400" dirty="0">
                          <a:effectLst/>
                        </a:rPr>
                        <a:t>First week of Fall and Spring semesters (8/18/19 – 8/23/19) and (1/12/20 – 1/17/20)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7395" marR="77395" marT="38698" marB="38698"/>
                </a:tc>
                <a:extLst>
                  <a:ext uri="{0D108BD9-81ED-4DB2-BD59-A6C34878D82A}">
                    <a16:rowId xmlns:a16="http://schemas.microsoft.com/office/drawing/2014/main" val="3093269934"/>
                  </a:ext>
                </a:extLst>
              </a:tr>
              <a:tr h="313881">
                <a:tc>
                  <a:txBody>
                    <a:bodyPr/>
                    <a:lstStyle/>
                    <a:p>
                      <a:pPr marL="0" marR="0">
                        <a:spcBef>
                          <a:spcPts val="0"/>
                        </a:spcBef>
                        <a:spcAft>
                          <a:spcPts val="0"/>
                        </a:spcAft>
                      </a:pPr>
                      <a:r>
                        <a:rPr lang="en-US" sz="1800">
                          <a:solidFill>
                            <a:schemeClr val="tx1"/>
                          </a:solidFill>
                          <a:effectLst/>
                        </a:rPr>
                        <a:t>Distribution Services </a:t>
                      </a:r>
                      <a:endParaRPr lang="en-US" sz="1100">
                        <a:solidFill>
                          <a:schemeClr val="tx1"/>
                        </a:solidFill>
                        <a:effectLst/>
                        <a:latin typeface="Calibri" panose="020F0502020204030204" pitchFamily="34" charset="0"/>
                        <a:ea typeface="Calibri" panose="020F0502020204030204" pitchFamily="34" charset="0"/>
                      </a:endParaRPr>
                    </a:p>
                  </a:txBody>
                  <a:tcPr marL="77395" marR="77395" marT="38698" marB="38698"/>
                </a:tc>
                <a:tc>
                  <a:txBody>
                    <a:bodyPr/>
                    <a:lstStyle/>
                    <a:p>
                      <a:pPr marL="342900" marR="0" lvl="0" indent="-342900">
                        <a:spcBef>
                          <a:spcPts val="0"/>
                        </a:spcBef>
                        <a:spcAft>
                          <a:spcPts val="0"/>
                        </a:spcAft>
                        <a:buFont typeface="Arial" panose="020B0604020202020204" pitchFamily="34" charset="0"/>
                        <a:buChar char="•"/>
                        <a:tabLst>
                          <a:tab pos="457200" algn="l"/>
                        </a:tabLst>
                      </a:pPr>
                      <a:r>
                        <a:rPr lang="en-US" sz="1600" b="1" dirty="0">
                          <a:effectLst/>
                          <a:latin typeface="+mn-lt"/>
                          <a:ea typeface="+mn-ea"/>
                          <a:cs typeface="+mn-cs"/>
                        </a:rPr>
                        <a:t>NONE</a:t>
                      </a:r>
                      <a:endParaRPr lang="en-US"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77395" marR="77395" marT="38698" marB="38698"/>
                </a:tc>
                <a:extLst>
                  <a:ext uri="{0D108BD9-81ED-4DB2-BD59-A6C34878D82A}">
                    <a16:rowId xmlns:a16="http://schemas.microsoft.com/office/drawing/2014/main" val="187299713"/>
                  </a:ext>
                </a:extLst>
              </a:tr>
              <a:tr h="619163">
                <a:tc>
                  <a:txBody>
                    <a:bodyPr/>
                    <a:lstStyle/>
                    <a:p>
                      <a:pPr marL="0" marR="0">
                        <a:spcBef>
                          <a:spcPts val="0"/>
                        </a:spcBef>
                        <a:spcAft>
                          <a:spcPts val="0"/>
                        </a:spcAft>
                      </a:pPr>
                      <a:r>
                        <a:rPr lang="en-US" sz="1800" dirty="0">
                          <a:solidFill>
                            <a:schemeClr val="tx1"/>
                          </a:solidFill>
                          <a:effectLst/>
                        </a:rPr>
                        <a:t>Grounds</a:t>
                      </a:r>
                      <a:endParaRPr lang="en-US" sz="1100" dirty="0">
                        <a:solidFill>
                          <a:schemeClr val="tx1"/>
                        </a:solidFill>
                        <a:effectLst/>
                        <a:latin typeface="Calibri" panose="020F0502020204030204" pitchFamily="34" charset="0"/>
                        <a:ea typeface="Calibri" panose="020F0502020204030204" pitchFamily="34" charset="0"/>
                      </a:endParaRPr>
                    </a:p>
                  </a:txBody>
                  <a:tcPr marL="77395" marR="77395" marT="38698" marB="38698"/>
                </a:tc>
                <a:tc>
                  <a:txBody>
                    <a:bodyPr/>
                    <a:lstStyle/>
                    <a:p>
                      <a:pPr marL="342900" marR="0" lvl="0" indent="-342900">
                        <a:spcBef>
                          <a:spcPts val="0"/>
                        </a:spcBef>
                        <a:spcAft>
                          <a:spcPts val="0"/>
                        </a:spcAft>
                        <a:buFont typeface="Arial" panose="020B0604020202020204" pitchFamily="34" charset="0"/>
                        <a:buChar char="•"/>
                        <a:tabLst>
                          <a:tab pos="457200" algn="l"/>
                        </a:tabLst>
                      </a:pPr>
                      <a:r>
                        <a:rPr lang="en-US" sz="1400" dirty="0">
                          <a:effectLst/>
                        </a:rPr>
                        <a:t>Week of Spring Commencement (4/22/19 – 4/26/19)</a:t>
                      </a:r>
                      <a:endParaRPr lang="en-US" sz="1000" dirty="0">
                        <a:effectLst/>
                      </a:endParaRPr>
                    </a:p>
                    <a:p>
                      <a:pPr marL="342900" marR="0" lvl="0" indent="-342900">
                        <a:spcBef>
                          <a:spcPts val="0"/>
                        </a:spcBef>
                        <a:spcAft>
                          <a:spcPts val="0"/>
                        </a:spcAft>
                        <a:buFont typeface="Arial" panose="020B0604020202020204" pitchFamily="34" charset="0"/>
                        <a:buChar char="•"/>
                        <a:tabLst>
                          <a:tab pos="457200" algn="l"/>
                        </a:tabLst>
                      </a:pPr>
                      <a:r>
                        <a:rPr lang="en-US" sz="1400" dirty="0">
                          <a:effectLst/>
                        </a:rPr>
                        <a:t>Week of Move-In and Week of Move-Out (4/29/19 – 5/3/19) and (8/12/19 – 8/16/19)</a:t>
                      </a:r>
                      <a:endParaRPr lang="en-US" sz="1000" dirty="0">
                        <a:effectLst/>
                      </a:endParaRPr>
                    </a:p>
                    <a:p>
                      <a:pPr marL="342900" marR="0" lvl="0" indent="-342900">
                        <a:spcBef>
                          <a:spcPts val="0"/>
                        </a:spcBef>
                        <a:spcAft>
                          <a:spcPts val="0"/>
                        </a:spcAft>
                        <a:buFont typeface="Arial" panose="020B0604020202020204" pitchFamily="34" charset="0"/>
                        <a:buChar char="•"/>
                        <a:tabLst>
                          <a:tab pos="457200" algn="l"/>
                        </a:tabLst>
                      </a:pPr>
                      <a:r>
                        <a:rPr lang="en-US" sz="1400" dirty="0">
                          <a:effectLst/>
                        </a:rPr>
                        <a:t>Spring Spruce-up Day (4/7/19)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7395" marR="77395" marT="38698" marB="38698"/>
                </a:tc>
                <a:extLst>
                  <a:ext uri="{0D108BD9-81ED-4DB2-BD59-A6C34878D82A}">
                    <a16:rowId xmlns:a16="http://schemas.microsoft.com/office/drawing/2014/main" val="2243245014"/>
                  </a:ext>
                </a:extLst>
              </a:tr>
              <a:tr h="438574">
                <a:tc>
                  <a:txBody>
                    <a:bodyPr/>
                    <a:lstStyle/>
                    <a:p>
                      <a:pPr marL="0" marR="0">
                        <a:spcBef>
                          <a:spcPts val="0"/>
                        </a:spcBef>
                        <a:spcAft>
                          <a:spcPts val="0"/>
                        </a:spcAft>
                      </a:pPr>
                      <a:r>
                        <a:rPr lang="en-US" sz="1800" dirty="0">
                          <a:solidFill>
                            <a:schemeClr val="tx1"/>
                          </a:solidFill>
                          <a:effectLst/>
                        </a:rPr>
                        <a:t>Housing Maintenance</a:t>
                      </a:r>
                      <a:endParaRPr lang="en-US" sz="1100" dirty="0">
                        <a:solidFill>
                          <a:schemeClr val="tx1"/>
                        </a:solidFill>
                        <a:effectLst/>
                        <a:latin typeface="Calibri" panose="020F0502020204030204" pitchFamily="34" charset="0"/>
                        <a:ea typeface="Calibri" panose="020F0502020204030204" pitchFamily="34" charset="0"/>
                      </a:endParaRPr>
                    </a:p>
                  </a:txBody>
                  <a:tcPr marL="77395" marR="77395" marT="38698" marB="38698"/>
                </a:tc>
                <a:tc>
                  <a:txBody>
                    <a:bodyPr/>
                    <a:lstStyle/>
                    <a:p>
                      <a:pPr marL="342900" marR="0" lvl="0" indent="-342900">
                        <a:spcBef>
                          <a:spcPts val="0"/>
                        </a:spcBef>
                        <a:spcAft>
                          <a:spcPts val="0"/>
                        </a:spcAft>
                        <a:buFont typeface="Arial" panose="020B0604020202020204" pitchFamily="34" charset="0"/>
                        <a:buChar char="•"/>
                        <a:tabLst>
                          <a:tab pos="457200" algn="l"/>
                        </a:tabLst>
                      </a:pPr>
                      <a:r>
                        <a:rPr lang="en-US" sz="1400" dirty="0">
                          <a:effectLst/>
                        </a:rPr>
                        <a:t>Spring Blitz (first week of May) (5/6/19 – 5/11/19)</a:t>
                      </a:r>
                      <a:endParaRPr lang="en-US" sz="1000" dirty="0">
                        <a:effectLst/>
                      </a:endParaRPr>
                    </a:p>
                    <a:p>
                      <a:pPr marL="342900" marR="0" lvl="0" indent="-342900">
                        <a:spcBef>
                          <a:spcPts val="0"/>
                        </a:spcBef>
                        <a:spcAft>
                          <a:spcPts val="0"/>
                        </a:spcAft>
                        <a:buFont typeface="Arial" panose="020B0604020202020204" pitchFamily="34" charset="0"/>
                        <a:buChar char="•"/>
                        <a:tabLst>
                          <a:tab pos="457200" algn="l"/>
                        </a:tabLst>
                      </a:pPr>
                      <a:r>
                        <a:rPr lang="en-US" sz="1400" dirty="0">
                          <a:effectLst/>
                        </a:rPr>
                        <a:t>Weekend before Move-In, Week of Move-In Week, and Weekend after Move-In (8/10/19 – 8/18/19)</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7395" marR="77395" marT="38698" marB="38698"/>
                </a:tc>
                <a:extLst>
                  <a:ext uri="{0D108BD9-81ED-4DB2-BD59-A6C34878D82A}">
                    <a16:rowId xmlns:a16="http://schemas.microsoft.com/office/drawing/2014/main" val="4035367236"/>
                  </a:ext>
                </a:extLst>
              </a:tr>
              <a:tr h="438574">
                <a:tc>
                  <a:txBody>
                    <a:bodyPr/>
                    <a:lstStyle/>
                    <a:p>
                      <a:pPr marL="0" marR="0">
                        <a:spcBef>
                          <a:spcPts val="0"/>
                        </a:spcBef>
                        <a:spcAft>
                          <a:spcPts val="0"/>
                        </a:spcAft>
                      </a:pPr>
                      <a:r>
                        <a:rPr lang="en-US" sz="1800" dirty="0">
                          <a:solidFill>
                            <a:schemeClr val="tx1"/>
                          </a:solidFill>
                          <a:effectLst/>
                        </a:rPr>
                        <a:t>HVAC</a:t>
                      </a:r>
                      <a:endParaRPr lang="en-US" sz="1100" dirty="0">
                        <a:solidFill>
                          <a:schemeClr val="tx1"/>
                        </a:solidFill>
                        <a:effectLst/>
                        <a:latin typeface="Calibri" panose="020F0502020204030204" pitchFamily="34" charset="0"/>
                        <a:ea typeface="Calibri" panose="020F0502020204030204" pitchFamily="34" charset="0"/>
                      </a:endParaRPr>
                    </a:p>
                  </a:txBody>
                  <a:tcPr marL="77395" marR="77395" marT="38698" marB="38698"/>
                </a:tc>
                <a:tc>
                  <a:txBody>
                    <a:bodyPr/>
                    <a:lstStyle/>
                    <a:p>
                      <a:pPr marL="342900" marR="0" lvl="0" indent="-342900">
                        <a:spcBef>
                          <a:spcPts val="0"/>
                        </a:spcBef>
                        <a:spcAft>
                          <a:spcPts val="0"/>
                        </a:spcAft>
                        <a:buFont typeface="Arial" panose="020B0604020202020204" pitchFamily="34" charset="0"/>
                        <a:buChar char="•"/>
                        <a:tabLst>
                          <a:tab pos="457200" algn="l"/>
                        </a:tabLst>
                      </a:pPr>
                      <a:r>
                        <a:rPr lang="en-US" sz="1400" dirty="0">
                          <a:effectLst/>
                        </a:rPr>
                        <a:t>Weekend before, week of, and weekend after Fall Move-In (8/10/19 – 8/18/19)  </a:t>
                      </a:r>
                      <a:endParaRPr lang="en-US" sz="1000" dirty="0">
                        <a:effectLst/>
                      </a:endParaRPr>
                    </a:p>
                    <a:p>
                      <a:pPr marL="342900" marR="0" lvl="0" indent="-342900">
                        <a:spcBef>
                          <a:spcPts val="0"/>
                        </a:spcBef>
                        <a:spcAft>
                          <a:spcPts val="0"/>
                        </a:spcAft>
                        <a:buFont typeface="Arial" panose="020B0604020202020204" pitchFamily="34" charset="0"/>
                        <a:buChar char="•"/>
                        <a:tabLst>
                          <a:tab pos="457200" algn="l"/>
                        </a:tabLst>
                      </a:pPr>
                      <a:r>
                        <a:rPr lang="en-US" sz="1400" dirty="0">
                          <a:effectLst/>
                        </a:rPr>
                        <a:t>Those scheduled in Control Room may have separate blackout periods (e.g., holidays)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7395" marR="77395" marT="38698" marB="38698"/>
                </a:tc>
                <a:extLst>
                  <a:ext uri="{0D108BD9-81ED-4DB2-BD59-A6C34878D82A}">
                    <a16:rowId xmlns:a16="http://schemas.microsoft.com/office/drawing/2014/main" val="2867701127"/>
                  </a:ext>
                </a:extLst>
              </a:tr>
              <a:tr h="313881">
                <a:tc>
                  <a:txBody>
                    <a:bodyPr/>
                    <a:lstStyle/>
                    <a:p>
                      <a:pPr marL="0" marR="0">
                        <a:spcBef>
                          <a:spcPts val="0"/>
                        </a:spcBef>
                        <a:spcAft>
                          <a:spcPts val="0"/>
                        </a:spcAft>
                      </a:pPr>
                      <a:r>
                        <a:rPr lang="en-US" sz="1800" dirty="0">
                          <a:solidFill>
                            <a:schemeClr val="tx1"/>
                          </a:solidFill>
                          <a:effectLst/>
                        </a:rPr>
                        <a:t>Maintenance</a:t>
                      </a:r>
                      <a:endParaRPr lang="en-US" sz="1100" dirty="0">
                        <a:solidFill>
                          <a:schemeClr val="tx1"/>
                        </a:solidFill>
                        <a:effectLst/>
                        <a:latin typeface="Calibri" panose="020F0502020204030204" pitchFamily="34" charset="0"/>
                        <a:ea typeface="Calibri" panose="020F0502020204030204" pitchFamily="34" charset="0"/>
                      </a:endParaRPr>
                    </a:p>
                  </a:txBody>
                  <a:tcPr marL="77395" marR="77395" marT="38698" marB="38698"/>
                </a:tc>
                <a:tc>
                  <a:txBody>
                    <a:bodyPr/>
                    <a:lstStyle/>
                    <a:p>
                      <a:pPr marL="342900" marR="0" lvl="0" indent="-342900">
                        <a:spcBef>
                          <a:spcPts val="0"/>
                        </a:spcBef>
                        <a:spcAft>
                          <a:spcPts val="0"/>
                        </a:spcAft>
                        <a:buFont typeface="Arial" panose="020B0604020202020204" pitchFamily="34" charset="0"/>
                        <a:buChar char="•"/>
                        <a:tabLst>
                          <a:tab pos="457200" algn="l"/>
                        </a:tabLst>
                      </a:pPr>
                      <a:r>
                        <a:rPr lang="en-US" sz="1600" b="1" dirty="0">
                          <a:effectLst/>
                          <a:latin typeface="+mn-lt"/>
                          <a:ea typeface="+mn-ea"/>
                          <a:cs typeface="+mn-cs"/>
                        </a:rPr>
                        <a:t>NONE</a:t>
                      </a:r>
                      <a:endParaRPr lang="en-US"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77395" marR="77395" marT="38698" marB="38698"/>
                </a:tc>
                <a:extLst>
                  <a:ext uri="{0D108BD9-81ED-4DB2-BD59-A6C34878D82A}">
                    <a16:rowId xmlns:a16="http://schemas.microsoft.com/office/drawing/2014/main" val="1391921366"/>
                  </a:ext>
                </a:extLst>
              </a:tr>
              <a:tr h="980341">
                <a:tc>
                  <a:txBody>
                    <a:bodyPr/>
                    <a:lstStyle/>
                    <a:p>
                      <a:pPr marL="0" marR="0">
                        <a:spcBef>
                          <a:spcPts val="0"/>
                        </a:spcBef>
                        <a:spcAft>
                          <a:spcPts val="0"/>
                        </a:spcAft>
                      </a:pPr>
                      <a:r>
                        <a:rPr lang="en-US" sz="1800" dirty="0">
                          <a:solidFill>
                            <a:schemeClr val="tx1"/>
                          </a:solidFill>
                          <a:effectLst/>
                        </a:rPr>
                        <a:t>New Harmony</a:t>
                      </a:r>
                      <a:endParaRPr lang="en-US" sz="1100" dirty="0">
                        <a:solidFill>
                          <a:schemeClr val="tx1"/>
                        </a:solidFill>
                        <a:effectLst/>
                        <a:latin typeface="Calibri" panose="020F0502020204030204" pitchFamily="34" charset="0"/>
                        <a:ea typeface="Calibri" panose="020F0502020204030204" pitchFamily="34" charset="0"/>
                      </a:endParaRPr>
                    </a:p>
                  </a:txBody>
                  <a:tcPr marL="77395" marR="77395" marT="38698" marB="38698"/>
                </a:tc>
                <a:tc>
                  <a:txBody>
                    <a:bodyPr/>
                    <a:lstStyle/>
                    <a:p>
                      <a:pPr marL="342900" marR="0" lvl="0" indent="-342900">
                        <a:spcBef>
                          <a:spcPts val="0"/>
                        </a:spcBef>
                        <a:spcAft>
                          <a:spcPts val="0"/>
                        </a:spcAft>
                        <a:buFont typeface="Arial" panose="020B0604020202020204" pitchFamily="34" charset="0"/>
                        <a:buChar char="•"/>
                        <a:tabLst>
                          <a:tab pos="457200" algn="l"/>
                        </a:tabLst>
                      </a:pPr>
                      <a:r>
                        <a:rPr lang="en-US" sz="1400" dirty="0">
                          <a:effectLst/>
                        </a:rPr>
                        <a:t>Heritage Artisans Day event (3</a:t>
                      </a:r>
                      <a:r>
                        <a:rPr lang="en-US" sz="1400" baseline="30000" dirty="0">
                          <a:effectLst/>
                        </a:rPr>
                        <a:t>rd</a:t>
                      </a:r>
                      <a:r>
                        <a:rPr lang="en-US" sz="1400" dirty="0">
                          <a:effectLst/>
                        </a:rPr>
                        <a:t> full week of April – Tuesday to Thursday)</a:t>
                      </a:r>
                      <a:endParaRPr lang="en-US" sz="1000" dirty="0">
                        <a:effectLst/>
                      </a:endParaRPr>
                    </a:p>
                    <a:p>
                      <a:pPr marL="742950" marR="0" lvl="1" indent="-285750">
                        <a:spcBef>
                          <a:spcPts val="0"/>
                        </a:spcBef>
                        <a:spcAft>
                          <a:spcPts val="0"/>
                        </a:spcAft>
                        <a:buFont typeface="Arial" panose="020B0604020202020204" pitchFamily="34" charset="0"/>
                        <a:buChar char="•"/>
                        <a:tabLst>
                          <a:tab pos="914400" algn="l"/>
                        </a:tabLst>
                      </a:pPr>
                      <a:r>
                        <a:rPr lang="en-US" sz="1400" dirty="0">
                          <a:effectLst/>
                        </a:rPr>
                        <a:t>Maintenance staff required the week before the event and work days(s) prior to the event </a:t>
                      </a:r>
                      <a:endParaRPr lang="en-US" sz="1000" dirty="0">
                        <a:effectLst/>
                      </a:endParaRPr>
                    </a:p>
                    <a:p>
                      <a:pPr marL="914400" marR="0">
                        <a:spcBef>
                          <a:spcPts val="0"/>
                        </a:spcBef>
                        <a:spcAft>
                          <a:spcPts val="0"/>
                        </a:spcAft>
                      </a:pPr>
                      <a:r>
                        <a:rPr lang="en-US" sz="1400" dirty="0">
                          <a:effectLst/>
                        </a:rPr>
                        <a:t>(4/8/19 – 4/12/19 and 4/15/19)</a:t>
                      </a:r>
                      <a:endParaRPr lang="en-US" sz="1000" dirty="0">
                        <a:effectLst/>
                      </a:endParaRPr>
                    </a:p>
                    <a:p>
                      <a:pPr marL="742950" marR="0" lvl="1" indent="-285750">
                        <a:spcBef>
                          <a:spcPts val="0"/>
                        </a:spcBef>
                        <a:spcAft>
                          <a:spcPts val="0"/>
                        </a:spcAft>
                        <a:buFont typeface="Arial" panose="020B0604020202020204" pitchFamily="34" charset="0"/>
                        <a:buChar char="•"/>
                        <a:tabLst>
                          <a:tab pos="914400" algn="l"/>
                        </a:tabLst>
                      </a:pPr>
                      <a:r>
                        <a:rPr lang="en-US" sz="1400" dirty="0">
                          <a:effectLst/>
                        </a:rPr>
                        <a:t>Custodial staff required the 3 days of the event, and the Saturday after the event </a:t>
                      </a:r>
                      <a:endParaRPr lang="en-US" sz="1000" dirty="0">
                        <a:effectLst/>
                      </a:endParaRPr>
                    </a:p>
                    <a:p>
                      <a:pPr marL="914400" marR="0">
                        <a:spcBef>
                          <a:spcPts val="0"/>
                        </a:spcBef>
                        <a:spcAft>
                          <a:spcPts val="0"/>
                        </a:spcAft>
                      </a:pPr>
                      <a:r>
                        <a:rPr lang="en-US" sz="1400" dirty="0">
                          <a:effectLst/>
                        </a:rPr>
                        <a:t>(4/16/19 - 4/18/19 and 4/20/19)</a:t>
                      </a:r>
                      <a:endParaRPr lang="en-US" sz="1000" dirty="0">
                        <a:effectLst/>
                        <a:latin typeface="Calibri" panose="020F0502020204030204" pitchFamily="34" charset="0"/>
                        <a:ea typeface="Calibri" panose="020F0502020204030204" pitchFamily="34" charset="0"/>
                      </a:endParaRPr>
                    </a:p>
                  </a:txBody>
                  <a:tcPr marL="77395" marR="77395" marT="38698" marB="38698"/>
                </a:tc>
                <a:extLst>
                  <a:ext uri="{0D108BD9-81ED-4DB2-BD59-A6C34878D82A}">
                    <a16:rowId xmlns:a16="http://schemas.microsoft.com/office/drawing/2014/main" val="935057333"/>
                  </a:ext>
                </a:extLst>
              </a:tr>
              <a:tr h="313881">
                <a:tc>
                  <a:txBody>
                    <a:bodyPr/>
                    <a:lstStyle/>
                    <a:p>
                      <a:pPr marL="0" marR="0">
                        <a:spcBef>
                          <a:spcPts val="0"/>
                        </a:spcBef>
                        <a:spcAft>
                          <a:spcPts val="0"/>
                        </a:spcAft>
                      </a:pPr>
                      <a:r>
                        <a:rPr lang="en-US" sz="1800" b="1" dirty="0">
                          <a:solidFill>
                            <a:schemeClr val="tx1"/>
                          </a:solidFill>
                          <a:effectLst/>
                        </a:rPr>
                        <a:t>Storeroom</a:t>
                      </a:r>
                      <a:endParaRPr lang="en-US" sz="1100" b="1" dirty="0">
                        <a:solidFill>
                          <a:schemeClr val="tx1"/>
                        </a:solidFill>
                        <a:effectLst/>
                        <a:latin typeface="Calibri" panose="020F0502020204030204" pitchFamily="34" charset="0"/>
                        <a:ea typeface="Calibri" panose="020F0502020204030204" pitchFamily="34" charset="0"/>
                      </a:endParaRPr>
                    </a:p>
                  </a:txBody>
                  <a:tcPr marL="77395" marR="77395" marT="38698" marB="38698"/>
                </a:tc>
                <a:tc>
                  <a:txBody>
                    <a:bodyPr/>
                    <a:lstStyle/>
                    <a:p>
                      <a:pPr marL="342900" marR="0" lvl="0" indent="-342900">
                        <a:spcBef>
                          <a:spcPts val="0"/>
                        </a:spcBef>
                        <a:spcAft>
                          <a:spcPts val="0"/>
                        </a:spcAft>
                        <a:buFont typeface="Arial" panose="020B0604020202020204" pitchFamily="34" charset="0"/>
                        <a:buChar char="•"/>
                        <a:tabLst>
                          <a:tab pos="457200" algn="l"/>
                        </a:tabLst>
                      </a:pPr>
                      <a:r>
                        <a:rPr lang="en-US" sz="1600" b="1" dirty="0">
                          <a:effectLst/>
                          <a:latin typeface="+mn-lt"/>
                          <a:ea typeface="+mn-ea"/>
                          <a:cs typeface="+mn-cs"/>
                        </a:rPr>
                        <a:t>NONE</a:t>
                      </a:r>
                      <a:endParaRPr lang="en-US"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77395" marR="77395" marT="38698" marB="38698"/>
                </a:tc>
                <a:extLst>
                  <a:ext uri="{0D108BD9-81ED-4DB2-BD59-A6C34878D82A}">
                    <a16:rowId xmlns:a16="http://schemas.microsoft.com/office/drawing/2014/main" val="2967524137"/>
                  </a:ext>
                </a:extLst>
              </a:tr>
            </a:tbl>
          </a:graphicData>
        </a:graphic>
      </p:graphicFrame>
    </p:spTree>
    <p:extLst>
      <p:ext uri="{BB962C8B-B14F-4D97-AF65-F5344CB8AC3E}">
        <p14:creationId xmlns:p14="http://schemas.microsoft.com/office/powerpoint/2010/main" val="2683252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4">
                    <a:lumMod val="60000"/>
                    <a:lumOff val="40000"/>
                  </a:schemeClr>
                </a:solidFill>
              </a:rPr>
              <a:t>Essential Personnel</a:t>
            </a:r>
          </a:p>
        </p:txBody>
      </p:sp>
      <p:sp>
        <p:nvSpPr>
          <p:cNvPr id="3" name="Content Placeholder 2"/>
          <p:cNvSpPr>
            <a:spLocks noGrp="1"/>
          </p:cNvSpPr>
          <p:nvPr>
            <p:ph idx="1"/>
          </p:nvPr>
        </p:nvSpPr>
        <p:spPr/>
        <p:txBody>
          <a:bodyPr/>
          <a:lstStyle/>
          <a:p>
            <a:r>
              <a:rPr lang="en-US" sz="2600" dirty="0">
                <a:solidFill>
                  <a:schemeClr val="accent4">
                    <a:lumMod val="60000"/>
                    <a:lumOff val="40000"/>
                  </a:schemeClr>
                </a:solidFill>
              </a:rPr>
              <a:t>Essential personnel may be required to report for essential duty (e.g., report to work before the scheduled shift start time or stay after the scheduled shift end time) if inclement weather or another emergency is forecast, but there is no cancellation, delayed opening, or campus closing.</a:t>
            </a:r>
          </a:p>
          <a:p>
            <a:r>
              <a:rPr lang="en-US" sz="2600" dirty="0">
                <a:solidFill>
                  <a:schemeClr val="accent4">
                    <a:lumMod val="60000"/>
                    <a:lumOff val="40000"/>
                  </a:schemeClr>
                </a:solidFill>
              </a:rPr>
              <a:t>Supervisors are expected to maintain an updated contact list for essential employees; essential employees are responsible for communicating any changes to their contact information to the Supervisor in a timely manner</a:t>
            </a:r>
          </a:p>
          <a:p>
            <a:r>
              <a:rPr lang="en-US" sz="2600" dirty="0">
                <a:solidFill>
                  <a:schemeClr val="accent4">
                    <a:lumMod val="60000"/>
                    <a:lumOff val="40000"/>
                  </a:schemeClr>
                </a:solidFill>
              </a:rPr>
              <a:t>Essential personnel who cannot be located or fail to report to work (or fail to remain at work) at any time when essential staff are required to be at work will be subject to </a:t>
            </a:r>
            <a:r>
              <a:rPr lang="en-US" sz="2600" u="sng" dirty="0">
                <a:solidFill>
                  <a:schemeClr val="accent4">
                    <a:lumMod val="60000"/>
                    <a:lumOff val="40000"/>
                  </a:schemeClr>
                </a:solidFill>
              </a:rPr>
              <a:t>four (4) occurrences for each incident</a:t>
            </a:r>
            <a:r>
              <a:rPr lang="en-US" sz="2600" dirty="0">
                <a:solidFill>
                  <a:schemeClr val="accent4">
                    <a:lumMod val="60000"/>
                    <a:lumOff val="40000"/>
                  </a:schemeClr>
                </a:solidFill>
              </a:rPr>
              <a:t>.</a:t>
            </a:r>
          </a:p>
          <a:p>
            <a:pPr marL="457200" lvl="1" indent="0">
              <a:buNone/>
            </a:pPr>
            <a:endParaRPr lang="en-US" sz="1800" dirty="0">
              <a:solidFill>
                <a:schemeClr val="accent4">
                  <a:lumMod val="60000"/>
                  <a:lumOff val="40000"/>
                </a:schemeClr>
              </a:solidFill>
            </a:endParaRPr>
          </a:p>
        </p:txBody>
      </p:sp>
      <p:sp>
        <p:nvSpPr>
          <p:cNvPr id="4" name="Slide Number Placeholder 3"/>
          <p:cNvSpPr>
            <a:spLocks noGrp="1"/>
          </p:cNvSpPr>
          <p:nvPr>
            <p:ph type="sldNum" sz="quarter" idx="12"/>
          </p:nvPr>
        </p:nvSpPr>
        <p:spPr/>
        <p:txBody>
          <a:bodyPr/>
          <a:lstStyle/>
          <a:p>
            <a:fld id="{AF470CCA-2172-4504-AEAE-9DC47E71383B}" type="slidenum">
              <a:rPr lang="en-US" smtClean="0"/>
              <a:t>12</a:t>
            </a:fld>
            <a:endParaRPr lang="en-US"/>
          </a:p>
        </p:txBody>
      </p:sp>
    </p:spTree>
    <p:extLst>
      <p:ext uri="{BB962C8B-B14F-4D97-AF65-F5344CB8AC3E}">
        <p14:creationId xmlns:p14="http://schemas.microsoft.com/office/powerpoint/2010/main" val="3167066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4">
                    <a:lumMod val="60000"/>
                    <a:lumOff val="40000"/>
                  </a:schemeClr>
                </a:solidFill>
              </a:rPr>
              <a:t>Essential Personnel</a:t>
            </a:r>
          </a:p>
        </p:txBody>
      </p:sp>
      <p:sp>
        <p:nvSpPr>
          <p:cNvPr id="3" name="Content Placeholder 2"/>
          <p:cNvSpPr>
            <a:spLocks noGrp="1"/>
          </p:cNvSpPr>
          <p:nvPr>
            <p:ph idx="1"/>
          </p:nvPr>
        </p:nvSpPr>
        <p:spPr>
          <a:xfrm>
            <a:off x="682083" y="1580299"/>
            <a:ext cx="11082454" cy="4351338"/>
          </a:xfrm>
        </p:spPr>
        <p:txBody>
          <a:bodyPr/>
          <a:lstStyle/>
          <a:p>
            <a:r>
              <a:rPr lang="en-US" dirty="0">
                <a:solidFill>
                  <a:schemeClr val="accent4">
                    <a:lumMod val="60000"/>
                    <a:lumOff val="40000"/>
                  </a:schemeClr>
                </a:solidFill>
              </a:rPr>
              <a:t>For safety purposes, FOP employees whose responsibilities may require them to work more than 12 consecutive hours in a 24-hour period must obtain approval from the Director of FOP before exceeding 12 hours.  </a:t>
            </a:r>
          </a:p>
          <a:p>
            <a:endParaRPr lang="en-US" dirty="0">
              <a:solidFill>
                <a:schemeClr val="accent4">
                  <a:lumMod val="60000"/>
                  <a:lumOff val="40000"/>
                </a:schemeClr>
              </a:solidFill>
            </a:endParaRPr>
          </a:p>
          <a:p>
            <a:r>
              <a:rPr lang="en-US" dirty="0">
                <a:solidFill>
                  <a:schemeClr val="accent4">
                    <a:lumMod val="60000"/>
                    <a:lumOff val="40000"/>
                  </a:schemeClr>
                </a:solidFill>
              </a:rPr>
              <a:t>While this primarily applies to essential personnel who may be required to work significant overtime to ensure the safety of the campus or physical plant, this rule applies to all FOP employees regardless of their essential designation.</a:t>
            </a:r>
          </a:p>
          <a:p>
            <a:pPr marL="457200" lvl="1" indent="0">
              <a:buNone/>
            </a:pPr>
            <a:endParaRPr lang="en-US" sz="1800" dirty="0">
              <a:solidFill>
                <a:schemeClr val="accent4">
                  <a:lumMod val="60000"/>
                  <a:lumOff val="40000"/>
                </a:schemeClr>
              </a:solidFill>
            </a:endParaRPr>
          </a:p>
        </p:txBody>
      </p:sp>
      <p:sp>
        <p:nvSpPr>
          <p:cNvPr id="4" name="Slide Number Placeholder 3"/>
          <p:cNvSpPr>
            <a:spLocks noGrp="1"/>
          </p:cNvSpPr>
          <p:nvPr>
            <p:ph type="sldNum" sz="quarter" idx="12"/>
          </p:nvPr>
        </p:nvSpPr>
        <p:spPr/>
        <p:txBody>
          <a:bodyPr/>
          <a:lstStyle/>
          <a:p>
            <a:fld id="{AF470CCA-2172-4504-AEAE-9DC47E71383B}" type="slidenum">
              <a:rPr lang="en-US" smtClean="0"/>
              <a:t>13</a:t>
            </a:fld>
            <a:endParaRPr lang="en-US"/>
          </a:p>
        </p:txBody>
      </p:sp>
    </p:spTree>
    <p:extLst>
      <p:ext uri="{BB962C8B-B14F-4D97-AF65-F5344CB8AC3E}">
        <p14:creationId xmlns:p14="http://schemas.microsoft.com/office/powerpoint/2010/main" val="417811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4">
                    <a:lumMod val="60000"/>
                    <a:lumOff val="40000"/>
                  </a:schemeClr>
                </a:solidFill>
              </a:rPr>
              <a:t>Minimum Staffing</a:t>
            </a:r>
          </a:p>
        </p:txBody>
      </p:sp>
      <p:sp>
        <p:nvSpPr>
          <p:cNvPr id="3" name="Content Placeholder 2"/>
          <p:cNvSpPr>
            <a:spLocks noGrp="1"/>
          </p:cNvSpPr>
          <p:nvPr>
            <p:ph idx="1"/>
          </p:nvPr>
        </p:nvSpPr>
        <p:spPr>
          <a:xfrm>
            <a:off x="838200" y="1825625"/>
            <a:ext cx="11193966" cy="4351338"/>
          </a:xfrm>
        </p:spPr>
        <p:txBody>
          <a:bodyPr/>
          <a:lstStyle/>
          <a:p>
            <a:r>
              <a:rPr lang="en-US" dirty="0">
                <a:solidFill>
                  <a:schemeClr val="accent4">
                    <a:lumMod val="60000"/>
                    <a:lumOff val="40000"/>
                  </a:schemeClr>
                </a:solidFill>
              </a:rPr>
              <a:t>If a department’s staffing will fall below minimum staffing levels, the supervisor must notify and obtain permission from the Associate Director or Director of FOP before operating below minimum staffing levels.</a:t>
            </a:r>
            <a:endParaRPr lang="en-US" sz="1800" dirty="0">
              <a:solidFill>
                <a:schemeClr val="accent4">
                  <a:lumMod val="60000"/>
                  <a:lumOff val="40000"/>
                </a:schemeClr>
              </a:solidFill>
            </a:endParaRPr>
          </a:p>
        </p:txBody>
      </p:sp>
      <p:sp>
        <p:nvSpPr>
          <p:cNvPr id="4" name="Slide Number Placeholder 3"/>
          <p:cNvSpPr>
            <a:spLocks noGrp="1"/>
          </p:cNvSpPr>
          <p:nvPr>
            <p:ph type="sldNum" sz="quarter" idx="12"/>
          </p:nvPr>
        </p:nvSpPr>
        <p:spPr/>
        <p:txBody>
          <a:bodyPr/>
          <a:lstStyle/>
          <a:p>
            <a:fld id="{AF470CCA-2172-4504-AEAE-9DC47E71383B}" type="slidenum">
              <a:rPr lang="en-US" smtClean="0"/>
              <a:t>14</a:t>
            </a:fld>
            <a:endParaRPr lang="en-US"/>
          </a:p>
        </p:txBody>
      </p:sp>
    </p:spTree>
    <p:extLst>
      <p:ext uri="{BB962C8B-B14F-4D97-AF65-F5344CB8AC3E}">
        <p14:creationId xmlns:p14="http://schemas.microsoft.com/office/powerpoint/2010/main" val="1380526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chemeClr val="accent4">
                    <a:lumMod val="60000"/>
                    <a:lumOff val="40000"/>
                  </a:schemeClr>
                </a:solidFill>
              </a:rPr>
              <a:t>Questions?</a:t>
            </a:r>
          </a:p>
        </p:txBody>
      </p:sp>
      <p:sp>
        <p:nvSpPr>
          <p:cNvPr id="4" name="Slide Number Placeholder 3"/>
          <p:cNvSpPr>
            <a:spLocks noGrp="1"/>
          </p:cNvSpPr>
          <p:nvPr>
            <p:ph type="sldNum" sz="quarter" idx="12"/>
          </p:nvPr>
        </p:nvSpPr>
        <p:spPr/>
        <p:txBody>
          <a:bodyPr/>
          <a:lstStyle/>
          <a:p>
            <a:fld id="{AF470CCA-2172-4504-AEAE-9DC47E71383B}" type="slidenum">
              <a:rPr lang="en-US" smtClean="0"/>
              <a:t>15</a:t>
            </a:fld>
            <a:endParaRPr lang="en-US"/>
          </a:p>
        </p:txBody>
      </p:sp>
    </p:spTree>
    <p:extLst>
      <p:ext uri="{BB962C8B-B14F-4D97-AF65-F5344CB8AC3E}">
        <p14:creationId xmlns:p14="http://schemas.microsoft.com/office/powerpoint/2010/main" val="2182162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4">
                    <a:lumMod val="60000"/>
                    <a:lumOff val="40000"/>
                  </a:schemeClr>
                </a:solidFill>
              </a:rPr>
              <a:t>2019 Revisions</a:t>
            </a:r>
          </a:p>
        </p:txBody>
      </p:sp>
      <p:sp>
        <p:nvSpPr>
          <p:cNvPr id="3" name="Content Placeholder 2"/>
          <p:cNvSpPr>
            <a:spLocks noGrp="1"/>
          </p:cNvSpPr>
          <p:nvPr>
            <p:ph idx="1"/>
          </p:nvPr>
        </p:nvSpPr>
        <p:spPr/>
        <p:txBody>
          <a:bodyPr>
            <a:normAutofit/>
          </a:bodyPr>
          <a:lstStyle/>
          <a:p>
            <a:r>
              <a:rPr lang="en-US" dirty="0">
                <a:solidFill>
                  <a:schemeClr val="accent4">
                    <a:lumMod val="60000"/>
                    <a:lumOff val="40000"/>
                  </a:schemeClr>
                </a:solidFill>
              </a:rPr>
              <a:t>Most revisions were intended to provide clarification</a:t>
            </a:r>
          </a:p>
          <a:p>
            <a:r>
              <a:rPr lang="en-US" dirty="0">
                <a:solidFill>
                  <a:schemeClr val="accent4">
                    <a:lumMod val="60000"/>
                    <a:lumOff val="40000"/>
                  </a:schemeClr>
                </a:solidFill>
              </a:rPr>
              <a:t>Most revisions were a direct result of feedback from FOP employees and supervisors</a:t>
            </a:r>
          </a:p>
          <a:p>
            <a:r>
              <a:rPr lang="en-US" dirty="0">
                <a:solidFill>
                  <a:schemeClr val="accent4">
                    <a:lumMod val="60000"/>
                    <a:lumOff val="40000"/>
                  </a:schemeClr>
                </a:solidFill>
              </a:rPr>
              <a:t>Revisions take effect January 1, 2019</a:t>
            </a:r>
          </a:p>
          <a:p>
            <a:r>
              <a:rPr lang="en-US" dirty="0">
                <a:solidFill>
                  <a:schemeClr val="accent4">
                    <a:lumMod val="60000"/>
                    <a:lumOff val="40000"/>
                  </a:schemeClr>
                </a:solidFill>
              </a:rPr>
              <a:t>This presentation will highlight changes only.  A copy of the updated policy and presentation will be sent to all FOP employees via e-mail and posted on the FOP web page.</a:t>
            </a:r>
          </a:p>
        </p:txBody>
      </p:sp>
      <p:sp>
        <p:nvSpPr>
          <p:cNvPr id="4" name="Slide Number Placeholder 3"/>
          <p:cNvSpPr>
            <a:spLocks noGrp="1"/>
          </p:cNvSpPr>
          <p:nvPr>
            <p:ph type="sldNum" sz="quarter" idx="12"/>
          </p:nvPr>
        </p:nvSpPr>
        <p:spPr/>
        <p:txBody>
          <a:bodyPr/>
          <a:lstStyle/>
          <a:p>
            <a:fld id="{AF470CCA-2172-4504-AEAE-9DC47E71383B}" type="slidenum">
              <a:rPr lang="en-US" smtClean="0"/>
              <a:t>2</a:t>
            </a:fld>
            <a:endParaRPr lang="en-US"/>
          </a:p>
        </p:txBody>
      </p:sp>
    </p:spTree>
    <p:extLst>
      <p:ext uri="{BB962C8B-B14F-4D97-AF65-F5344CB8AC3E}">
        <p14:creationId xmlns:p14="http://schemas.microsoft.com/office/powerpoint/2010/main" val="4224473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4">
                    <a:lumMod val="60000"/>
                    <a:lumOff val="40000"/>
                  </a:schemeClr>
                </a:solidFill>
              </a:rPr>
              <a:t>Department Notification Procedure</a:t>
            </a:r>
          </a:p>
        </p:txBody>
      </p:sp>
      <p:sp>
        <p:nvSpPr>
          <p:cNvPr id="3" name="Content Placeholder 2"/>
          <p:cNvSpPr>
            <a:spLocks noGrp="1"/>
          </p:cNvSpPr>
          <p:nvPr>
            <p:ph idx="1"/>
          </p:nvPr>
        </p:nvSpPr>
        <p:spPr/>
        <p:txBody>
          <a:bodyPr/>
          <a:lstStyle/>
          <a:p>
            <a:r>
              <a:rPr lang="en-US" sz="2600" dirty="0">
                <a:solidFill>
                  <a:schemeClr val="accent4">
                    <a:lumMod val="60000"/>
                    <a:lumOff val="40000"/>
                  </a:schemeClr>
                </a:solidFill>
              </a:rPr>
              <a:t>Employees are expected to call in and report their absence </a:t>
            </a:r>
            <a:r>
              <a:rPr lang="en-US" sz="2600" u="sng" dirty="0">
                <a:solidFill>
                  <a:schemeClr val="accent4">
                    <a:lumMod val="60000"/>
                    <a:lumOff val="40000"/>
                  </a:schemeClr>
                </a:solidFill>
              </a:rPr>
              <a:t>each day</a:t>
            </a:r>
            <a:r>
              <a:rPr lang="en-US" sz="2600" dirty="0">
                <a:solidFill>
                  <a:schemeClr val="accent4">
                    <a:lumMod val="60000"/>
                    <a:lumOff val="40000"/>
                  </a:schemeClr>
                </a:solidFill>
              </a:rPr>
              <a:t> they are absent UNLESS they notify FOP of their expected date of return</a:t>
            </a:r>
          </a:p>
          <a:p>
            <a:r>
              <a:rPr lang="en-US" sz="2600" dirty="0">
                <a:solidFill>
                  <a:schemeClr val="accent4">
                    <a:lumMod val="60000"/>
                    <a:lumOff val="40000"/>
                  </a:schemeClr>
                </a:solidFill>
              </a:rPr>
              <a:t>HVAC employees scheduled to work in the Control Room are required to report an unscheduled absence by contacting the FOP attendance line </a:t>
            </a:r>
            <a:r>
              <a:rPr lang="en-US" sz="2600" b="1" dirty="0">
                <a:solidFill>
                  <a:schemeClr val="accent4">
                    <a:lumMod val="60000"/>
                    <a:lumOff val="40000"/>
                  </a:schemeClr>
                </a:solidFill>
              </a:rPr>
              <a:t>and </a:t>
            </a:r>
            <a:r>
              <a:rPr lang="en-US" sz="2600" dirty="0">
                <a:solidFill>
                  <a:schemeClr val="accent4">
                    <a:lumMod val="60000"/>
                    <a:lumOff val="40000"/>
                  </a:schemeClr>
                </a:solidFill>
              </a:rPr>
              <a:t>the Control Room to notify the Operator on duty</a:t>
            </a:r>
          </a:p>
          <a:p>
            <a:r>
              <a:rPr lang="en-US" sz="2600" dirty="0">
                <a:solidFill>
                  <a:schemeClr val="accent4">
                    <a:lumMod val="60000"/>
                    <a:lumOff val="40000"/>
                  </a:schemeClr>
                </a:solidFill>
              </a:rPr>
              <a:t>To request off one (1) day or less, employee must submit notice </a:t>
            </a:r>
            <a:r>
              <a:rPr lang="en-US" sz="2600" u="sng" dirty="0">
                <a:solidFill>
                  <a:schemeClr val="accent4">
                    <a:lumMod val="60000"/>
                    <a:lumOff val="40000"/>
                  </a:schemeClr>
                </a:solidFill>
              </a:rPr>
              <a:t>within the first 2 hours of their shift</a:t>
            </a:r>
            <a:r>
              <a:rPr lang="en-US" sz="2600" dirty="0">
                <a:solidFill>
                  <a:schemeClr val="accent4">
                    <a:lumMod val="60000"/>
                    <a:lumOff val="40000"/>
                  </a:schemeClr>
                </a:solidFill>
              </a:rPr>
              <a:t> one working day prior to the day requested off</a:t>
            </a:r>
          </a:p>
          <a:p>
            <a:pPr lvl="1"/>
            <a:r>
              <a:rPr lang="en-US" sz="2200" dirty="0">
                <a:solidFill>
                  <a:schemeClr val="accent4">
                    <a:lumMod val="60000"/>
                    <a:lumOff val="40000"/>
                  </a:schemeClr>
                </a:solidFill>
              </a:rPr>
              <a:t>Example:  an employee who works 8am to 4:30pm should submit a request by 10am on Thursday if they would like to request to use vacation leave on Friday.</a:t>
            </a:r>
          </a:p>
        </p:txBody>
      </p:sp>
      <p:sp>
        <p:nvSpPr>
          <p:cNvPr id="4" name="Slide Number Placeholder 3"/>
          <p:cNvSpPr>
            <a:spLocks noGrp="1"/>
          </p:cNvSpPr>
          <p:nvPr>
            <p:ph type="sldNum" sz="quarter" idx="12"/>
          </p:nvPr>
        </p:nvSpPr>
        <p:spPr/>
        <p:txBody>
          <a:bodyPr/>
          <a:lstStyle/>
          <a:p>
            <a:fld id="{AF470CCA-2172-4504-AEAE-9DC47E71383B}" type="slidenum">
              <a:rPr lang="en-US" smtClean="0"/>
              <a:t>3</a:t>
            </a:fld>
            <a:endParaRPr lang="en-US"/>
          </a:p>
        </p:txBody>
      </p:sp>
    </p:spTree>
    <p:extLst>
      <p:ext uri="{BB962C8B-B14F-4D97-AF65-F5344CB8AC3E}">
        <p14:creationId xmlns:p14="http://schemas.microsoft.com/office/powerpoint/2010/main" val="125860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4">
                    <a:lumMod val="60000"/>
                    <a:lumOff val="40000"/>
                  </a:schemeClr>
                </a:solidFill>
              </a:rPr>
              <a:t>Department Notification Procedure</a:t>
            </a:r>
          </a:p>
        </p:txBody>
      </p:sp>
      <p:sp>
        <p:nvSpPr>
          <p:cNvPr id="3" name="Content Placeholder 2"/>
          <p:cNvSpPr>
            <a:spLocks noGrp="1"/>
          </p:cNvSpPr>
          <p:nvPr>
            <p:ph idx="1"/>
          </p:nvPr>
        </p:nvSpPr>
        <p:spPr/>
        <p:txBody>
          <a:bodyPr/>
          <a:lstStyle/>
          <a:p>
            <a:r>
              <a:rPr lang="en-US" sz="2600" dirty="0">
                <a:solidFill>
                  <a:schemeClr val="accent4">
                    <a:lumMod val="60000"/>
                    <a:lumOff val="40000"/>
                  </a:schemeClr>
                </a:solidFill>
              </a:rPr>
              <a:t>Supervisors are encouraged to exercise judgment and discretion when determining whether to approve a request that falls outside the guidelines</a:t>
            </a:r>
          </a:p>
          <a:p>
            <a:r>
              <a:rPr lang="en-US" sz="2600" dirty="0">
                <a:solidFill>
                  <a:schemeClr val="accent4">
                    <a:lumMod val="60000"/>
                    <a:lumOff val="40000"/>
                  </a:schemeClr>
                </a:solidFill>
              </a:rPr>
              <a:t>Supervisors are expected to notify an employee if a leave request is approved or denied within 24 hours </a:t>
            </a:r>
            <a:r>
              <a:rPr lang="en-US" sz="2600" u="sng" dirty="0">
                <a:solidFill>
                  <a:schemeClr val="accent4">
                    <a:lumMod val="60000"/>
                    <a:lumOff val="40000"/>
                  </a:schemeClr>
                </a:solidFill>
              </a:rPr>
              <a:t>or as soon as reasonably possible</a:t>
            </a:r>
            <a:r>
              <a:rPr lang="en-US" sz="2600" dirty="0">
                <a:solidFill>
                  <a:schemeClr val="accent4">
                    <a:lumMod val="60000"/>
                    <a:lumOff val="40000"/>
                  </a:schemeClr>
                </a:solidFill>
              </a:rPr>
              <a:t>.  If an employee does not receive a timely response to a submitted leave request, he/she is expected to follow-up with the supervisor and </a:t>
            </a:r>
            <a:r>
              <a:rPr lang="en-US" sz="2600" b="1" dirty="0">
                <a:solidFill>
                  <a:schemeClr val="accent4">
                    <a:lumMod val="60000"/>
                    <a:lumOff val="40000"/>
                  </a:schemeClr>
                </a:solidFill>
              </a:rPr>
              <a:t>confirm the approval or denial</a:t>
            </a:r>
            <a:r>
              <a:rPr lang="en-US" sz="2600" dirty="0">
                <a:solidFill>
                  <a:schemeClr val="accent4">
                    <a:lumMod val="60000"/>
                    <a:lumOff val="40000"/>
                  </a:schemeClr>
                </a:solidFill>
              </a:rPr>
              <a:t> </a:t>
            </a:r>
            <a:r>
              <a:rPr lang="en-US" sz="2600" i="1" dirty="0">
                <a:solidFill>
                  <a:schemeClr val="accent4">
                    <a:lumMod val="60000"/>
                    <a:lumOff val="40000"/>
                  </a:schemeClr>
                </a:solidFill>
              </a:rPr>
              <a:t>before </a:t>
            </a:r>
            <a:r>
              <a:rPr lang="en-US" sz="2600" dirty="0">
                <a:solidFill>
                  <a:schemeClr val="accent4">
                    <a:lumMod val="60000"/>
                    <a:lumOff val="40000"/>
                  </a:schemeClr>
                </a:solidFill>
              </a:rPr>
              <a:t>taking the time off.</a:t>
            </a:r>
          </a:p>
          <a:p>
            <a:r>
              <a:rPr lang="en-US" sz="2600" dirty="0">
                <a:solidFill>
                  <a:schemeClr val="accent4">
                    <a:lumMod val="60000"/>
                    <a:lumOff val="40000"/>
                  </a:schemeClr>
                </a:solidFill>
              </a:rPr>
              <a:t>In the event a supervisor is out of the office or otherwise unavailable to evaluate a leave request, the second level supervisor should be consulted</a:t>
            </a:r>
          </a:p>
          <a:p>
            <a:pPr lvl="1"/>
            <a:r>
              <a:rPr lang="en-US" dirty="0">
                <a:solidFill>
                  <a:schemeClr val="accent4">
                    <a:lumMod val="60000"/>
                    <a:lumOff val="40000"/>
                  </a:schemeClr>
                </a:solidFill>
              </a:rPr>
              <a:t>Second level supervisor = your supervisor’s supervisor</a:t>
            </a:r>
          </a:p>
        </p:txBody>
      </p:sp>
      <p:sp>
        <p:nvSpPr>
          <p:cNvPr id="4" name="Slide Number Placeholder 3"/>
          <p:cNvSpPr>
            <a:spLocks noGrp="1"/>
          </p:cNvSpPr>
          <p:nvPr>
            <p:ph type="sldNum" sz="quarter" idx="12"/>
          </p:nvPr>
        </p:nvSpPr>
        <p:spPr/>
        <p:txBody>
          <a:bodyPr/>
          <a:lstStyle/>
          <a:p>
            <a:fld id="{AF470CCA-2172-4504-AEAE-9DC47E71383B}" type="slidenum">
              <a:rPr lang="en-US" smtClean="0"/>
              <a:t>4</a:t>
            </a:fld>
            <a:endParaRPr lang="en-US"/>
          </a:p>
        </p:txBody>
      </p:sp>
    </p:spTree>
    <p:extLst>
      <p:ext uri="{BB962C8B-B14F-4D97-AF65-F5344CB8AC3E}">
        <p14:creationId xmlns:p14="http://schemas.microsoft.com/office/powerpoint/2010/main" val="1016788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4">
                    <a:lumMod val="60000"/>
                    <a:lumOff val="40000"/>
                  </a:schemeClr>
                </a:solidFill>
              </a:rPr>
              <a:t>Occurrences</a:t>
            </a:r>
          </a:p>
        </p:txBody>
      </p:sp>
      <p:sp>
        <p:nvSpPr>
          <p:cNvPr id="3" name="Content Placeholder 2"/>
          <p:cNvSpPr>
            <a:spLocks noGrp="1"/>
          </p:cNvSpPr>
          <p:nvPr>
            <p:ph idx="1"/>
          </p:nvPr>
        </p:nvSpPr>
        <p:spPr/>
        <p:txBody>
          <a:bodyPr>
            <a:normAutofit/>
          </a:bodyPr>
          <a:lstStyle/>
          <a:p>
            <a:r>
              <a:rPr lang="en-US" dirty="0">
                <a:solidFill>
                  <a:schemeClr val="accent4">
                    <a:lumMod val="60000"/>
                    <a:lumOff val="40000"/>
                  </a:schemeClr>
                </a:solidFill>
              </a:rPr>
              <a:t>Although occurrences will be tracked on a quarterly basis, supervisors are expected to notify employees as soon as an occurrence(s) has been accrued.</a:t>
            </a:r>
            <a:endParaRPr lang="en-US" sz="2400" dirty="0">
              <a:solidFill>
                <a:schemeClr val="accent4">
                  <a:lumMod val="60000"/>
                  <a:lumOff val="40000"/>
                </a:schemeClr>
              </a:solidFill>
            </a:endParaRPr>
          </a:p>
        </p:txBody>
      </p:sp>
      <p:sp>
        <p:nvSpPr>
          <p:cNvPr id="4" name="Slide Number Placeholder 3"/>
          <p:cNvSpPr>
            <a:spLocks noGrp="1"/>
          </p:cNvSpPr>
          <p:nvPr>
            <p:ph type="sldNum" sz="quarter" idx="12"/>
          </p:nvPr>
        </p:nvSpPr>
        <p:spPr/>
        <p:txBody>
          <a:bodyPr/>
          <a:lstStyle/>
          <a:p>
            <a:fld id="{AF470CCA-2172-4504-AEAE-9DC47E71383B}" type="slidenum">
              <a:rPr lang="en-US" smtClean="0"/>
              <a:t>5</a:t>
            </a:fld>
            <a:endParaRPr lang="en-US"/>
          </a:p>
        </p:txBody>
      </p:sp>
    </p:spTree>
    <p:extLst>
      <p:ext uri="{BB962C8B-B14F-4D97-AF65-F5344CB8AC3E}">
        <p14:creationId xmlns:p14="http://schemas.microsoft.com/office/powerpoint/2010/main" val="1510661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4">
                    <a:lumMod val="60000"/>
                    <a:lumOff val="40000"/>
                  </a:schemeClr>
                </a:solidFill>
              </a:rPr>
              <a:t>Pattern Absence</a:t>
            </a:r>
          </a:p>
        </p:txBody>
      </p:sp>
      <p:sp>
        <p:nvSpPr>
          <p:cNvPr id="3" name="Content Placeholder 2"/>
          <p:cNvSpPr>
            <a:spLocks noGrp="1"/>
          </p:cNvSpPr>
          <p:nvPr>
            <p:ph idx="1"/>
          </p:nvPr>
        </p:nvSpPr>
        <p:spPr/>
        <p:txBody>
          <a:bodyPr/>
          <a:lstStyle/>
          <a:p>
            <a:r>
              <a:rPr lang="en-US" dirty="0">
                <a:solidFill>
                  <a:schemeClr val="accent4">
                    <a:lumMod val="60000"/>
                    <a:lumOff val="40000"/>
                  </a:schemeClr>
                </a:solidFill>
              </a:rPr>
              <a:t>A pattern absence(s) may result in the absence being counted as an unscheduled absence, and may result in the accrual of an occurrence(s).</a:t>
            </a:r>
          </a:p>
          <a:p>
            <a:pPr marL="457200" lvl="1" indent="0">
              <a:buNone/>
            </a:pPr>
            <a:endParaRPr lang="en-US" sz="1800" dirty="0">
              <a:solidFill>
                <a:schemeClr val="accent4">
                  <a:lumMod val="60000"/>
                  <a:lumOff val="40000"/>
                </a:schemeClr>
              </a:solidFill>
            </a:endParaRPr>
          </a:p>
        </p:txBody>
      </p:sp>
      <p:sp>
        <p:nvSpPr>
          <p:cNvPr id="4" name="Slide Number Placeholder 3"/>
          <p:cNvSpPr>
            <a:spLocks noGrp="1"/>
          </p:cNvSpPr>
          <p:nvPr>
            <p:ph type="sldNum" sz="quarter" idx="12"/>
          </p:nvPr>
        </p:nvSpPr>
        <p:spPr/>
        <p:txBody>
          <a:bodyPr/>
          <a:lstStyle/>
          <a:p>
            <a:fld id="{AF470CCA-2172-4504-AEAE-9DC47E71383B}" type="slidenum">
              <a:rPr lang="en-US" smtClean="0"/>
              <a:t>6</a:t>
            </a:fld>
            <a:endParaRPr lang="en-US"/>
          </a:p>
        </p:txBody>
      </p:sp>
    </p:spTree>
    <p:extLst>
      <p:ext uri="{BB962C8B-B14F-4D97-AF65-F5344CB8AC3E}">
        <p14:creationId xmlns:p14="http://schemas.microsoft.com/office/powerpoint/2010/main" val="957622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4">
                    <a:lumMod val="60000"/>
                    <a:lumOff val="40000"/>
                  </a:schemeClr>
                </a:solidFill>
              </a:rPr>
              <a:t>No Call / No Show</a:t>
            </a:r>
          </a:p>
        </p:txBody>
      </p:sp>
      <p:sp>
        <p:nvSpPr>
          <p:cNvPr id="3" name="Content Placeholder 2"/>
          <p:cNvSpPr>
            <a:spLocks noGrp="1"/>
          </p:cNvSpPr>
          <p:nvPr>
            <p:ph idx="1"/>
          </p:nvPr>
        </p:nvSpPr>
        <p:spPr>
          <a:xfrm>
            <a:off x="592872" y="1690688"/>
            <a:ext cx="11115907" cy="4351338"/>
          </a:xfrm>
        </p:spPr>
        <p:txBody>
          <a:bodyPr/>
          <a:lstStyle/>
          <a:p>
            <a:r>
              <a:rPr lang="en-US" dirty="0">
                <a:solidFill>
                  <a:schemeClr val="accent4">
                    <a:lumMod val="60000"/>
                    <a:lumOff val="40000"/>
                  </a:schemeClr>
                </a:solidFill>
              </a:rPr>
              <a:t>When a FOP employee does not report to work within one (1) hour of the scheduled shift start time and has not called in, the Lead or Supervisor is expected to reach out to the employee as soon as practical.  If contact is made with the employee, the supervisor should inquire if the employee plans to report to work and, if so, by when.</a:t>
            </a:r>
          </a:p>
          <a:p>
            <a:pPr lvl="1"/>
            <a:r>
              <a:rPr lang="en-US" dirty="0">
                <a:solidFill>
                  <a:schemeClr val="accent4">
                    <a:lumMod val="60000"/>
                    <a:lumOff val="40000"/>
                  </a:schemeClr>
                </a:solidFill>
              </a:rPr>
              <a:t>If employee reports to work within the first four (4) hours of the scheduled shift, he/she will accrue </a:t>
            </a:r>
            <a:r>
              <a:rPr lang="en-US" b="1" dirty="0">
                <a:solidFill>
                  <a:schemeClr val="accent4">
                    <a:lumMod val="60000"/>
                    <a:lumOff val="40000"/>
                  </a:schemeClr>
                </a:solidFill>
              </a:rPr>
              <a:t>two (2) occurrences</a:t>
            </a:r>
          </a:p>
          <a:p>
            <a:pPr lvl="1"/>
            <a:r>
              <a:rPr lang="en-US" dirty="0">
                <a:solidFill>
                  <a:schemeClr val="accent4">
                    <a:lumMod val="60000"/>
                    <a:lumOff val="40000"/>
                  </a:schemeClr>
                </a:solidFill>
              </a:rPr>
              <a:t>If the employee does </a:t>
            </a:r>
            <a:r>
              <a:rPr lang="en-US" u="sng" dirty="0">
                <a:solidFill>
                  <a:schemeClr val="accent4">
                    <a:lumMod val="60000"/>
                    <a:lumOff val="40000"/>
                  </a:schemeClr>
                </a:solidFill>
              </a:rPr>
              <a:t>not</a:t>
            </a:r>
            <a:r>
              <a:rPr lang="en-US" dirty="0">
                <a:solidFill>
                  <a:schemeClr val="accent4">
                    <a:lumMod val="60000"/>
                    <a:lumOff val="40000"/>
                  </a:schemeClr>
                </a:solidFill>
              </a:rPr>
              <a:t> report to work </a:t>
            </a:r>
            <a:r>
              <a:rPr lang="en-US" b="1" dirty="0">
                <a:solidFill>
                  <a:schemeClr val="accent4">
                    <a:lumMod val="60000"/>
                    <a:lumOff val="40000"/>
                  </a:schemeClr>
                </a:solidFill>
              </a:rPr>
              <a:t>or</a:t>
            </a:r>
            <a:r>
              <a:rPr lang="en-US" dirty="0">
                <a:solidFill>
                  <a:schemeClr val="accent4">
                    <a:lumMod val="60000"/>
                    <a:lumOff val="40000"/>
                  </a:schemeClr>
                </a:solidFill>
              </a:rPr>
              <a:t> reports to work after the first four (4) hours of the scheduled shift, he/she will accrue </a:t>
            </a:r>
            <a:r>
              <a:rPr lang="en-US" b="1" dirty="0">
                <a:solidFill>
                  <a:schemeClr val="accent4">
                    <a:lumMod val="60000"/>
                    <a:lumOff val="40000"/>
                  </a:schemeClr>
                </a:solidFill>
              </a:rPr>
              <a:t>four (4) occurrences</a:t>
            </a:r>
            <a:endParaRPr lang="en-US" dirty="0">
              <a:solidFill>
                <a:schemeClr val="accent4">
                  <a:lumMod val="60000"/>
                  <a:lumOff val="40000"/>
                </a:schemeClr>
              </a:solidFill>
            </a:endParaRPr>
          </a:p>
          <a:p>
            <a:pPr marL="457200" lvl="1" indent="0">
              <a:buNone/>
            </a:pPr>
            <a:endParaRPr lang="en-US" sz="1800" dirty="0">
              <a:solidFill>
                <a:schemeClr val="accent4">
                  <a:lumMod val="60000"/>
                  <a:lumOff val="40000"/>
                </a:schemeClr>
              </a:solidFill>
            </a:endParaRPr>
          </a:p>
        </p:txBody>
      </p:sp>
      <p:sp>
        <p:nvSpPr>
          <p:cNvPr id="4" name="Slide Number Placeholder 3"/>
          <p:cNvSpPr>
            <a:spLocks noGrp="1"/>
          </p:cNvSpPr>
          <p:nvPr>
            <p:ph type="sldNum" sz="quarter" idx="12"/>
          </p:nvPr>
        </p:nvSpPr>
        <p:spPr/>
        <p:txBody>
          <a:bodyPr/>
          <a:lstStyle/>
          <a:p>
            <a:fld id="{AF470CCA-2172-4504-AEAE-9DC47E71383B}" type="slidenum">
              <a:rPr lang="en-US" smtClean="0"/>
              <a:t>7</a:t>
            </a:fld>
            <a:endParaRPr lang="en-US"/>
          </a:p>
        </p:txBody>
      </p:sp>
    </p:spTree>
    <p:extLst>
      <p:ext uri="{BB962C8B-B14F-4D97-AF65-F5344CB8AC3E}">
        <p14:creationId xmlns:p14="http://schemas.microsoft.com/office/powerpoint/2010/main" val="2143026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4">
                    <a:lumMod val="60000"/>
                    <a:lumOff val="40000"/>
                  </a:schemeClr>
                </a:solidFill>
              </a:rPr>
              <a:t>Making up Missed Time</a:t>
            </a:r>
          </a:p>
        </p:txBody>
      </p:sp>
      <p:sp>
        <p:nvSpPr>
          <p:cNvPr id="3" name="Content Placeholder 2"/>
          <p:cNvSpPr>
            <a:spLocks noGrp="1"/>
          </p:cNvSpPr>
          <p:nvPr>
            <p:ph idx="1"/>
          </p:nvPr>
        </p:nvSpPr>
        <p:spPr>
          <a:xfrm>
            <a:off x="659781" y="1690688"/>
            <a:ext cx="10515600" cy="4351338"/>
          </a:xfrm>
        </p:spPr>
        <p:txBody>
          <a:bodyPr>
            <a:normAutofit fontScale="92500" lnSpcReduction="20000"/>
          </a:bodyPr>
          <a:lstStyle/>
          <a:p>
            <a:pPr marL="0" indent="0">
              <a:buNone/>
            </a:pPr>
            <a:r>
              <a:rPr lang="en-US" sz="3000" dirty="0">
                <a:solidFill>
                  <a:schemeClr val="accent4">
                    <a:lumMod val="60000"/>
                    <a:lumOff val="40000"/>
                  </a:schemeClr>
                </a:solidFill>
              </a:rPr>
              <a:t>A FOP employee that accrues an occurrence for an unscheduled absence or tardy will not be allowed to make up the missed time during the workweek in which the occurrence was accrued.  </a:t>
            </a:r>
          </a:p>
          <a:p>
            <a:pPr marL="0" indent="0">
              <a:buNone/>
            </a:pPr>
            <a:endParaRPr lang="en-US" sz="3000" dirty="0">
              <a:solidFill>
                <a:schemeClr val="accent4">
                  <a:lumMod val="60000"/>
                  <a:lumOff val="40000"/>
                </a:schemeClr>
              </a:solidFill>
            </a:endParaRPr>
          </a:p>
          <a:p>
            <a:pPr marL="0" indent="0">
              <a:buNone/>
            </a:pPr>
            <a:r>
              <a:rPr lang="en-US" sz="3000" dirty="0">
                <a:solidFill>
                  <a:schemeClr val="accent4">
                    <a:lumMod val="60000"/>
                    <a:lumOff val="40000"/>
                  </a:schemeClr>
                </a:solidFill>
              </a:rPr>
              <a:t>Depending on the time the employee arrives to work, he/she may be required to use </a:t>
            </a:r>
            <a:r>
              <a:rPr lang="en-US" sz="3000" b="1" dirty="0">
                <a:solidFill>
                  <a:schemeClr val="accent4">
                    <a:lumMod val="60000"/>
                    <a:lumOff val="40000"/>
                  </a:schemeClr>
                </a:solidFill>
              </a:rPr>
              <a:t>vacation time </a:t>
            </a:r>
            <a:r>
              <a:rPr lang="en-US" sz="3000" dirty="0">
                <a:solidFill>
                  <a:schemeClr val="accent4">
                    <a:lumMod val="60000"/>
                    <a:lumOff val="40000"/>
                  </a:schemeClr>
                </a:solidFill>
              </a:rPr>
              <a:t>or </a:t>
            </a:r>
            <a:r>
              <a:rPr lang="en-US" sz="3000" b="1" dirty="0">
                <a:solidFill>
                  <a:schemeClr val="accent4">
                    <a:lumMod val="60000"/>
                    <a:lumOff val="40000"/>
                  </a:schemeClr>
                </a:solidFill>
              </a:rPr>
              <a:t>comp time </a:t>
            </a:r>
            <a:r>
              <a:rPr lang="en-US" sz="3000" dirty="0">
                <a:solidFill>
                  <a:schemeClr val="accent4">
                    <a:lumMod val="60000"/>
                    <a:lumOff val="40000"/>
                  </a:schemeClr>
                </a:solidFill>
              </a:rPr>
              <a:t>(rounded to the nearest .25 hour increment) to cover the time missed.  </a:t>
            </a:r>
          </a:p>
          <a:p>
            <a:pPr marL="0" indent="0">
              <a:buNone/>
            </a:pPr>
            <a:endParaRPr lang="en-US" sz="3000" dirty="0">
              <a:solidFill>
                <a:schemeClr val="accent4">
                  <a:lumMod val="60000"/>
                  <a:lumOff val="40000"/>
                </a:schemeClr>
              </a:solidFill>
            </a:endParaRPr>
          </a:p>
          <a:p>
            <a:pPr marL="0" indent="0">
              <a:buNone/>
            </a:pPr>
            <a:r>
              <a:rPr lang="en-US" sz="3000" dirty="0">
                <a:solidFill>
                  <a:schemeClr val="accent4">
                    <a:lumMod val="60000"/>
                    <a:lumOff val="40000"/>
                  </a:schemeClr>
                </a:solidFill>
              </a:rPr>
              <a:t>Sick leave should be used to cover the time missed if the unscheduled absence was due to an </a:t>
            </a:r>
            <a:r>
              <a:rPr lang="en-US" sz="3000" b="1" dirty="0">
                <a:solidFill>
                  <a:schemeClr val="accent4">
                    <a:lumMod val="60000"/>
                    <a:lumOff val="40000"/>
                  </a:schemeClr>
                </a:solidFill>
              </a:rPr>
              <a:t>illness or medical/dental appointment </a:t>
            </a:r>
            <a:r>
              <a:rPr lang="en-US" sz="3000" dirty="0">
                <a:solidFill>
                  <a:schemeClr val="accent4">
                    <a:lumMod val="60000"/>
                    <a:lumOff val="40000"/>
                  </a:schemeClr>
                </a:solidFill>
              </a:rPr>
              <a:t>of the employee or an eligible family member, in accordance with the University Handbook.</a:t>
            </a:r>
          </a:p>
          <a:p>
            <a:pPr marL="457200" lvl="1" indent="0">
              <a:buNone/>
            </a:pPr>
            <a:endParaRPr lang="en-US" sz="1800" dirty="0">
              <a:solidFill>
                <a:schemeClr val="accent4">
                  <a:lumMod val="60000"/>
                  <a:lumOff val="40000"/>
                </a:schemeClr>
              </a:solidFill>
            </a:endParaRPr>
          </a:p>
        </p:txBody>
      </p:sp>
      <p:sp>
        <p:nvSpPr>
          <p:cNvPr id="4" name="Slide Number Placeholder 3"/>
          <p:cNvSpPr>
            <a:spLocks noGrp="1"/>
          </p:cNvSpPr>
          <p:nvPr>
            <p:ph type="sldNum" sz="quarter" idx="12"/>
          </p:nvPr>
        </p:nvSpPr>
        <p:spPr/>
        <p:txBody>
          <a:bodyPr/>
          <a:lstStyle/>
          <a:p>
            <a:fld id="{AF470CCA-2172-4504-AEAE-9DC47E71383B}" type="slidenum">
              <a:rPr lang="en-US" smtClean="0"/>
              <a:t>8</a:t>
            </a:fld>
            <a:endParaRPr lang="en-US"/>
          </a:p>
        </p:txBody>
      </p:sp>
    </p:spTree>
    <p:extLst>
      <p:ext uri="{BB962C8B-B14F-4D97-AF65-F5344CB8AC3E}">
        <p14:creationId xmlns:p14="http://schemas.microsoft.com/office/powerpoint/2010/main" val="960314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118732" y="1054562"/>
            <a:ext cx="7538224" cy="476157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fld id="{AF470CCA-2172-4504-AEAE-9DC47E71383B}" type="slidenum">
              <a:rPr lang="en-US" smtClean="0"/>
              <a:t>9</a:t>
            </a:fld>
            <a:endParaRPr lang="en-US"/>
          </a:p>
        </p:txBody>
      </p:sp>
      <p:pic>
        <p:nvPicPr>
          <p:cNvPr id="4" name="Picture 1" descr="Image result for time clock rounding ch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3630" y="1384296"/>
            <a:ext cx="6784823" cy="4102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4296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19266</TotalTime>
  <Words>1122</Words>
  <Application>Microsoft Office PowerPoint</Application>
  <PresentationFormat>Widescreen</PresentationFormat>
  <Paragraphs>99</Paragraphs>
  <Slides>15</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Attendance Policy  2019 Updates</vt:lpstr>
      <vt:lpstr>2019 Revisions</vt:lpstr>
      <vt:lpstr>Department Notification Procedure</vt:lpstr>
      <vt:lpstr>Department Notification Procedure</vt:lpstr>
      <vt:lpstr>Occurrences</vt:lpstr>
      <vt:lpstr>Pattern Absence</vt:lpstr>
      <vt:lpstr>No Call / No Show</vt:lpstr>
      <vt:lpstr>Making up Missed Time</vt:lpstr>
      <vt:lpstr>PowerPoint Presentation</vt:lpstr>
      <vt:lpstr>Blackout Periods</vt:lpstr>
      <vt:lpstr>2019 Blackout Periods</vt:lpstr>
      <vt:lpstr>Essential Personnel</vt:lpstr>
      <vt:lpstr>Essential Personnel</vt:lpstr>
      <vt:lpstr>Minimum Staffing</vt:lpstr>
      <vt:lpstr>Questions?</vt:lpstr>
    </vt:vector>
  </TitlesOfParts>
  <Company>USI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Attendance Policy</dc:title>
  <dc:creator>Melms, Lynn M</dc:creator>
  <cp:lastModifiedBy>Melms, Lynn M</cp:lastModifiedBy>
  <cp:revision>129</cp:revision>
  <cp:lastPrinted>2017-11-30T18:37:46Z</cp:lastPrinted>
  <dcterms:created xsi:type="dcterms:W3CDTF">2017-10-30T15:38:25Z</dcterms:created>
  <dcterms:modified xsi:type="dcterms:W3CDTF">2019-01-16T17:17:35Z</dcterms:modified>
</cp:coreProperties>
</file>