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6" r:id="rId2"/>
    <p:sldId id="268" r:id="rId3"/>
    <p:sldId id="287" r:id="rId4"/>
    <p:sldId id="291" r:id="rId5"/>
    <p:sldId id="274" r:id="rId6"/>
    <p:sldId id="275" r:id="rId7"/>
    <p:sldId id="276" r:id="rId8"/>
    <p:sldId id="284" r:id="rId9"/>
    <p:sldId id="288" r:id="rId10"/>
    <p:sldId id="289" r:id="rId11"/>
    <p:sldId id="277" r:id="rId12"/>
    <p:sldId id="280" r:id="rId13"/>
    <p:sldId id="278" r:id="rId14"/>
    <p:sldId id="279" r:id="rId15"/>
    <p:sldId id="285" r:id="rId16"/>
    <p:sldId id="290" r:id="rId17"/>
    <p:sldId id="270"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hlinkClick xmlns:r="http://schemas.openxmlformats.org/officeDocument/2006/relationships" r:id="rId1"/>
            </a:rPr>
            <a:t>Tri-State Science and Engineering Fair</a:t>
          </a:r>
          <a:endParaRPr lang="en-US" sz="1400" dirty="0">
            <a:latin typeface="+mn-lt"/>
          </a:endParaRP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hlinkClick xmlns:r="http://schemas.openxmlformats.org/officeDocument/2006/relationships" r:id="rId2"/>
            </a:rPr>
            <a:t>First Lego League</a:t>
          </a:r>
          <a:endParaRPr lang="en-US" sz="1600" dirty="0">
            <a:latin typeface="+mn-lt"/>
          </a:endParaRP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rPr>
            <a:t>Equipment Lending Service</a:t>
          </a: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hlinkClick xmlns:r="http://schemas.openxmlformats.org/officeDocument/2006/relationships" r:id="rId3"/>
            </a:rPr>
            <a:t>Science Olympiad</a:t>
          </a:r>
          <a:endParaRPr lang="en-US" sz="1600" dirty="0">
            <a:latin typeface="+mn-lt"/>
          </a:endParaRP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hlinkClick xmlns:r="http://schemas.openxmlformats.org/officeDocument/2006/relationships" r:id="rId1"/>
            </a:rPr>
            <a:t>Tri-State Science and Engineering Fair</a:t>
          </a:r>
          <a:endParaRPr lang="en-US" sz="1400" kern="1200" dirty="0">
            <a:latin typeface="+mn-lt"/>
          </a:endParaRP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2"/>
            </a:rPr>
            <a:t>First Lego League</a:t>
          </a:r>
          <a:endParaRPr lang="en-US" sz="1600" kern="1200" dirty="0">
            <a:latin typeface="+mn-lt"/>
          </a:endParaRP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3"/>
            </a:rPr>
            <a:t>Science Olympiad</a:t>
          </a:r>
          <a:endParaRPr lang="en-US" sz="1600" kern="1200" dirty="0">
            <a:latin typeface="+mn-lt"/>
          </a:endParaRP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Lending Service</a:t>
          </a: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6/13/2024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6/13/2024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youtube.com/watch?v=3dw2buHn_FM&amp;t=2s" TargetMode="External"/><Relationship Id="rId4" Type="http://schemas.openxmlformats.org/officeDocument/2006/relationships/hyperlink" Target="https://drive.google.com/file/d/1EC3uAMHk0Wf_VFOEE2JACmkC0j_oQNvX/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hyperlink" Target="https://www.carolina.com/microscope-slide-classroom-resources/rocks-rock-forming-minerals-microslide-lesson-set/FAM_489912A.pr" TargetMode="External"/><Relationship Id="rId3" Type="http://schemas.openxmlformats.org/officeDocument/2006/relationships/hyperlink" Target="https://www.carolina.com/earth-science-rocks-minerals/introduction-to-rocks-study-kit/GEO111.pr" TargetMode="External"/><Relationship Id="rId7" Type="http://schemas.openxmlformats.org/officeDocument/2006/relationships/hyperlink" Target="https://www.carolina.com/microscope-slide-classroom-resources/microslide-viewer/489700.pr?question=microslide+viewer" TargetMode="External"/><Relationship Id="rId12" Type="http://schemas.openxmlformats.org/officeDocument/2006/relationships/image" Target="../media/image33.png"/><Relationship Id="rId2" Type="http://schemas.openxmlformats.org/officeDocument/2006/relationships/hyperlink" Target="https://www.amazon.com/Learning-Resources-science-erupting-volcano/dp/B0008JILB8/ref=sr_1_17_sspa?keywords=volcano+kit&amp;qid=1660318912&amp;sr=8-17-spons&amp;psc=1" TargetMode="External"/><Relationship Id="rId1" Type="http://schemas.openxmlformats.org/officeDocument/2006/relationships/slideLayout" Target="../slideLayouts/slideLayout2.xml"/><Relationship Id="rId6" Type="http://schemas.openxmlformats.org/officeDocument/2006/relationships/hyperlink" Target="https://drive.google.com/file/d/1JsBkPpN5MKvaHlmuJfHrQvJ1srifRBdR/view?usp=sharing" TargetMode="External"/><Relationship Id="rId11" Type="http://schemas.openxmlformats.org/officeDocument/2006/relationships/image" Target="../media/image32.jpg"/><Relationship Id="rId5" Type="http://schemas.openxmlformats.org/officeDocument/2006/relationships/hyperlink" Target="https://www.carolina.com/earth-science-fossils-geologic-time/fossil-kit-21-piece/GEO8406.pr?question=fossil" TargetMode="External"/><Relationship Id="rId10" Type="http://schemas.openxmlformats.org/officeDocument/2006/relationships/image" Target="../media/image31.jpg"/><Relationship Id="rId4" Type="http://schemas.openxmlformats.org/officeDocument/2006/relationships/hyperlink" Target="https://www.carolina.com/earth-science-rocks-minerals/introduction-to-minerals-study-kit/GEO2878.pr" TargetMode="External"/><Relationship Id="rId9" Type="http://schemas.openxmlformats.org/officeDocument/2006/relationships/hyperlink" Target="https://www.amazon.com/T-303-Description-Crystal-Microslide-Minerals/dp/B07PNJZC3C"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mazon.com/T-107-Set-Elementary-Tadpole-Microslide/dp/B07F2R54TH" TargetMode="External"/><Relationship Id="rId3" Type="http://schemas.openxmlformats.org/officeDocument/2006/relationships/image" Target="../media/image35.png"/><Relationship Id="rId7" Type="http://schemas.openxmlformats.org/officeDocument/2006/relationships/hyperlink" Target="https://www.carolina.com/microscope-slide-classroom-resources/microslide-viewer/FAM_489700.pr" TargetMode="External"/><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https://www.carolina.com/basic-science-microscope-slides/elementary-microscope-slide-sets/FAM_291006.pr?question=plans+and+animals+elementary" TargetMode="External"/><Relationship Id="rId11" Type="http://schemas.openxmlformats.org/officeDocument/2006/relationships/image" Target="../media/image37.jpg"/><Relationship Id="rId5" Type="http://schemas.openxmlformats.org/officeDocument/2006/relationships/hyperlink" Target="https://www.amazon.com/Famemaster-4D-Science-Animal-Anatomy-Model/dp/B003BYKP7U" TargetMode="External"/><Relationship Id="rId10" Type="http://schemas.openxmlformats.org/officeDocument/2006/relationships/image" Target="../media/image36.jpg"/><Relationship Id="rId4" Type="http://schemas.openxmlformats.org/officeDocument/2006/relationships/hyperlink" Target="https://www.amazon.com/Famemaster-4D-Science-Plant-Anatomy-Model/dp/B003BYM7VM" TargetMode="External"/><Relationship Id="rId9" Type="http://schemas.openxmlformats.org/officeDocument/2006/relationships/hyperlink" Target="https://www.rainbowresource.com/product/010420/Cells+of+Plants+and+Animals+Elementary+Microslide+Se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drive.google.com/file/d/1e2x5vuy4MLJf4QaMzjITWQ4tDn5DlCRn/view?usp=sharing"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sphero.com/pages/sphero-indi?gclid=Cj0KCQjwgO2XBhCaARIsANrW2X3DnzmkcDY3tTTmrrD1UCrlvM2QcS_FPKmCJeegCzyOxOqvUMUYLjcaAosdEALw_wcB" TargetMode="External"/><Relationship Id="rId7" Type="http://schemas.openxmlformats.org/officeDocument/2006/relationships/image" Target="../media/image41.jpeg"/><Relationship Id="rId2" Type="http://schemas.openxmlformats.org/officeDocument/2006/relationships/hyperlink" Target="https://www.lego.com/en-us/product/tubes-45026" TargetMode="External"/><Relationship Id="rId1" Type="http://schemas.openxmlformats.org/officeDocument/2006/relationships/slideLayout" Target="../slideLayouts/slideLayout2.xml"/><Relationship Id="rId6" Type="http://schemas.openxmlformats.org/officeDocument/2006/relationships/hyperlink" Target="https://education.lego.com/en-us/lessons/preschool-steam-park/" TargetMode="External"/><Relationship Id="rId5" Type="http://schemas.openxmlformats.org/officeDocument/2006/relationships/hyperlink" Target="https://education.lego.com/en-us/products/coding-express-by-lego-education/45025?gclid=Cj0KCQjwgO2XBhCaARIsANrW2X2iVgmHyG1QTzsR1eFUBGn2BqysWU1tdDTgGqeNopGggcoohnnGZaYaArM5EALw_wcB&amp;ef_id=Cj0KCQjwgO2XBhCaARIsANrW2X2iVgmHyG1QTzsR1eFUBGn2BqysWU1tdDTgGqeNopGggcoohnnGZaYaArM5EALw_wcB:G:s&amp;s_kwcid=AL!790!3!349190682925!!!g!!&amp;mtm_campaign=GO-US-EN-BR-PS-BUY-EDUCATION-EDUCATIONAL-SHOP-XX-XX-RN-DSA_TEST&amp;mtm_medium=SEM#coding-express" TargetMode="External"/><Relationship Id="rId4" Type="http://schemas.openxmlformats.org/officeDocument/2006/relationships/hyperlink" Target="https://www.youtube.com/watch?v=VOQkhboXYZI" TargetMode="External"/><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fpa4L-XotjEWhMvmJJp3nTS1L5VJzRkqO-WpF_cv-NqiydhQ/viewform" TargetMode="External"/><Relationship Id="rId2" Type="http://schemas.openxmlformats.org/officeDocument/2006/relationships/hyperlink" Target="http://www.usi.edu/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docs.google.com/document/d/1qf0wEL8Sekb7o6JJPZnVu35lmlxzUH9GcX3hNxv3k3s/edit?usp=sharing" TargetMode="External"/><Relationship Id="rId3" Type="http://schemas.openxmlformats.org/officeDocument/2006/relationships/hyperlink" Target="https://docs.google.com/document/d/1MDbhUw7YF23R0GUcTqFIDrXVfVe3u52cD3QAd74z56w/edit?usp=sharing" TargetMode="External"/><Relationship Id="rId7" Type="http://schemas.openxmlformats.org/officeDocument/2006/relationships/hyperlink" Target="https://docs.google.com/document/d/1Obkylw_AqneJyah6nFwDM4qQEl0Rzcnuk96SkM0u2Tg/edit?usp=sharin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docs.google.com/document/d/1wPt84_ovsciz2cz6iOnq1PdiMdmg-eergHl535jq6as/edit?usp=sharing" TargetMode="External"/><Relationship Id="rId5" Type="http://schemas.openxmlformats.org/officeDocument/2006/relationships/hyperlink" Target="https://docs.google.com/document/d/17UmgjHlK-n2fTjW4EFmnVrPg0Spseae1UXdGGlXAwZI/edit?usp=sharing" TargetMode="External"/><Relationship Id="rId4" Type="http://schemas.openxmlformats.org/officeDocument/2006/relationships/hyperlink" Target="https://docs.google.com/document/d/1uSpzJii9gE2tHwnEQ_aYynTrRv6lO17yVz9v3KyuEl4/edit?usp=shar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searchable-database"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usi.edu/media/uzahuzyj/printable-list-new.pdf?usp=sha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L0WGN8UXxcsKd94aU3bfek6xAfHfzhD/view?usp=sharing" TargetMode="External"/><Relationship Id="rId7"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drive.google.com/file/d/1FxeXo0gBcq2QMlTmDc8ep8FGG8gvnVFY/view?usp=sharing" TargetMode="External"/><Relationship Id="rId5" Type="http://schemas.openxmlformats.org/officeDocument/2006/relationships/hyperlink" Target="https://drive.google.com/file/d/1zGldK3pETsJ2-2trBeT58MHusay2Ajz2/view?usp=sharin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5smZjtmFhM7PSddo6QDyMTkccleenisJ/edit?usp=sharing&amp;ouid=100026314238627861907&amp;rtpof=true&amp;sd=true" TargetMode="External"/><Relationship Id="rId2" Type="http://schemas.openxmlformats.org/officeDocument/2006/relationships/hyperlink" Target="https://www.amazon.com/Snap-Circuits-SC-100-Electronics-Exploration/dp/B00008BFZH/ref=sr_1_2?adgrpid=1343603771903308&amp;hvadid=83975450721795&amp;hvbmt=be&amp;hvdev=c&amp;hvlocphy=49546&amp;hvnetw=o&amp;hvqmt=e&amp;hvtargid=kwd-83975575114544%3Aloc-190&amp;hydadcr=27064_14483535&amp;keywords=jr+snap+circuit&amp;qid=1689012573&amp;sr=8-2"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video.pitsco.com/default.aspx?vID=670&amp;p=1"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VOQkhboXYZI" TargetMode="External"/><Relationship Id="rId3" Type="http://schemas.openxmlformats.org/officeDocument/2006/relationships/hyperlink" Target="https://www.youtube.com/channel/UCTO3wqXJthC49QXBcqoRbaQ" TargetMode="External"/><Relationship Id="rId7" Type="http://schemas.openxmlformats.org/officeDocument/2006/relationships/hyperlink" Target="https://sphero.com/pages/sphero-indi?gclid=Cj0KCQjwgO2XBhCaARIsANrW2X3DnzmkcDY3tTTmrrD1UCrlvM2QcS_FPKmCJeegCzyOxOqvUMUYLjcaAosdEALw_wcB" TargetMode="External"/><Relationship Id="rId2" Type="http://schemas.openxmlformats.org/officeDocument/2006/relationships/hyperlink" Target="https://drive.google.com/file/d/1emdpnLVvGHtr7ZiAidyFx5qnvTTq1Xla/view?usp=sharing"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hyperlink" Target="https://drive.google.com/file/d/1Vt9deCGXOmn3EEtMT4thoGOqKgGINdyl/view?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education.lego.com/en-us/lessons/wedo-2-science/getting-started-project-a"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drive.google.com/file/d/1ZgQdTrZgn5ycFVNfIJL2K0wGVVcVPZKG/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585323"/>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dirty="0"/>
              <a:t>We invite you to click through the presentation to learn more about this one-of-a kind resource.  The first part of the presentation gives you some background… but keep clicking to see examples of the over 1,000 pieces of STEM equipment available to you.  We have been expanding our </a:t>
            </a:r>
            <a:r>
              <a:rPr lang="en-US" b="1" dirty="0"/>
              <a:t>Elementary School resources</a:t>
            </a:r>
            <a:r>
              <a:rPr lang="en-US" dirty="0"/>
              <a:t>, and we think you will love what you see.  </a:t>
            </a:r>
          </a:p>
        </p:txBody>
      </p:sp>
      <p:pic>
        <p:nvPicPr>
          <p:cNvPr id="4" name="Picture 3" descr="A picture containing toy&#10;&#10;Description automatically generated">
            <a:extLst>
              <a:ext uri="{FF2B5EF4-FFF2-40B4-BE49-F238E27FC236}">
                <a16:creationId xmlns:a16="http://schemas.microsoft.com/office/drawing/2014/main" id="{7442404F-9A66-4139-B154-814943E7C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194923"/>
            <a:ext cx="1981200" cy="1981200"/>
          </a:xfrm>
          <a:prstGeom prst="rect">
            <a:avLst/>
          </a:prstGeom>
        </p:spPr>
      </p:pic>
      <p:pic>
        <p:nvPicPr>
          <p:cNvPr id="6" name="Picture 5" descr="A hand holding a camera&#10;&#10;Description automatically generated with medium confidence">
            <a:extLst>
              <a:ext uri="{FF2B5EF4-FFF2-40B4-BE49-F238E27FC236}">
                <a16:creationId xmlns:a16="http://schemas.microsoft.com/office/drawing/2014/main" id="{B8C93BB7-56BB-4C04-BF54-AE7328CF6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176123"/>
            <a:ext cx="1376869" cy="1646366"/>
          </a:xfrm>
          <a:prstGeom prst="rect">
            <a:avLst/>
          </a:prstGeom>
        </p:spPr>
      </p:pic>
      <p:pic>
        <p:nvPicPr>
          <p:cNvPr id="7" name="Picture 6">
            <a:extLst>
              <a:ext uri="{FF2B5EF4-FFF2-40B4-BE49-F238E27FC236}">
                <a16:creationId xmlns:a16="http://schemas.microsoft.com/office/drawing/2014/main" id="{FCAF035B-29A5-464F-8760-49BA13CCF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97861" y="3429000"/>
            <a:ext cx="1910477" cy="1910477"/>
          </a:xfrm>
          <a:prstGeom prst="rect">
            <a:avLst/>
          </a:prstGeom>
        </p:spPr>
      </p:pic>
      <p:pic>
        <p:nvPicPr>
          <p:cNvPr id="8" name="Picture 7">
            <a:extLst>
              <a:ext uri="{FF2B5EF4-FFF2-40B4-BE49-F238E27FC236}">
                <a16:creationId xmlns:a16="http://schemas.microsoft.com/office/drawing/2014/main" id="{5778B975-2B54-41A8-A8E1-9C8AC75042BF}"/>
              </a:ext>
            </a:extLst>
          </p:cNvPr>
          <p:cNvPicPr>
            <a:picLocks noChangeAspect="1"/>
          </p:cNvPicPr>
          <p:nvPr/>
        </p:nvPicPr>
        <p:blipFill>
          <a:blip r:embed="rId5"/>
          <a:stretch>
            <a:fillRect/>
          </a:stretch>
        </p:blipFill>
        <p:spPr>
          <a:xfrm>
            <a:off x="2476500" y="4106214"/>
            <a:ext cx="2095500" cy="2009775"/>
          </a:xfrm>
          <a:prstGeom prst="rect">
            <a:avLst/>
          </a:prstGeom>
        </p:spPr>
      </p:pic>
      <p:pic>
        <p:nvPicPr>
          <p:cNvPr id="10" name="Picture 9" descr="Diagram&#10;&#10;Description automatically generated">
            <a:extLst>
              <a:ext uri="{FF2B5EF4-FFF2-40B4-BE49-F238E27FC236}">
                <a16:creationId xmlns:a16="http://schemas.microsoft.com/office/drawing/2014/main" id="{C42FBD46-2607-4746-A207-4CC346562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288" y="4384238"/>
            <a:ext cx="1770514" cy="1770514"/>
          </a:xfrm>
          <a:prstGeom prst="rect">
            <a:avLst/>
          </a:prstGeom>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243C3A-9221-47E9-909C-CC785F62FC1D}"/>
              </a:ext>
            </a:extLst>
          </p:cNvPr>
          <p:cNvPicPr>
            <a:picLocks noChangeAspect="1"/>
          </p:cNvPicPr>
          <p:nvPr/>
        </p:nvPicPr>
        <p:blipFill>
          <a:blip r:embed="rId2"/>
          <a:stretch>
            <a:fillRect/>
          </a:stretch>
        </p:blipFill>
        <p:spPr>
          <a:xfrm>
            <a:off x="6748406" y="1503753"/>
            <a:ext cx="2256786" cy="1715157"/>
          </a:xfrm>
          <a:prstGeom prst="rect">
            <a:avLst/>
          </a:prstGeom>
        </p:spPr>
      </p:pic>
      <p:pic>
        <p:nvPicPr>
          <p:cNvPr id="9" name="Picture 8">
            <a:extLst>
              <a:ext uri="{FF2B5EF4-FFF2-40B4-BE49-F238E27FC236}">
                <a16:creationId xmlns:a16="http://schemas.microsoft.com/office/drawing/2014/main" id="{E2C298E1-F353-4173-9354-545866794C9E}"/>
              </a:ext>
            </a:extLst>
          </p:cNvPr>
          <p:cNvPicPr>
            <a:picLocks noChangeAspect="1"/>
          </p:cNvPicPr>
          <p:nvPr/>
        </p:nvPicPr>
        <p:blipFill>
          <a:blip r:embed="rId3"/>
          <a:stretch>
            <a:fillRect/>
          </a:stretch>
        </p:blipFill>
        <p:spPr>
          <a:xfrm>
            <a:off x="5168009" y="515832"/>
            <a:ext cx="1733408" cy="1733408"/>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r>
              <a:rPr lang="en-US" sz="2800" b="1" dirty="0"/>
              <a:t>   K-Nex Maker Kits</a:t>
            </a:r>
          </a:p>
        </p:txBody>
      </p:sp>
      <p:sp>
        <p:nvSpPr>
          <p:cNvPr id="10" name="Rectangle 9"/>
          <p:cNvSpPr/>
          <p:nvPr/>
        </p:nvSpPr>
        <p:spPr>
          <a:xfrm>
            <a:off x="380999" y="1937266"/>
            <a:ext cx="5638801" cy="1815882"/>
          </a:xfrm>
          <a:prstGeom prst="rect">
            <a:avLst/>
          </a:prstGeom>
        </p:spPr>
        <p:txBody>
          <a:bodyPr wrap="square">
            <a:spAutoFit/>
          </a:bodyPr>
          <a:lstStyle/>
          <a:p>
            <a:r>
              <a:rPr lang="en-US" sz="1400" dirty="0">
                <a:solidFill>
                  <a:srgbClr val="333333"/>
                </a:solidFill>
                <a:latin typeface="Open Sans"/>
              </a:rPr>
              <a:t>This kit contains 863 pieces, including rods, stems, and connectors. Students can free build or use the booklet to build structures like the Eiffel tower, cars, trucks, Ferris wheels, and more!  Great for challenge activities (who can build the tallest structure?  Who can make the best helicopter?) We have 14 of these set.</a:t>
            </a:r>
          </a:p>
          <a:p>
            <a:endParaRPr lang="en-US" sz="1400" dirty="0">
              <a:solidFill>
                <a:srgbClr val="333333"/>
              </a:solidFill>
              <a:latin typeface="Open Sans"/>
            </a:endParaRPr>
          </a:p>
          <a:p>
            <a:r>
              <a:rPr lang="en-US" sz="1400" dirty="0">
                <a:solidFill>
                  <a:srgbClr val="333333"/>
                </a:solidFill>
                <a:latin typeface="Open Sans"/>
                <a:hlinkClick r:id="rId4"/>
              </a:rPr>
              <a:t>Maker Building Booklet</a:t>
            </a:r>
            <a:endParaRPr lang="en-US" sz="1400" dirty="0"/>
          </a:p>
        </p:txBody>
      </p:sp>
      <p:sp>
        <p:nvSpPr>
          <p:cNvPr id="16" name="Rectangle 15"/>
          <p:cNvSpPr/>
          <p:nvPr/>
        </p:nvSpPr>
        <p:spPr>
          <a:xfrm>
            <a:off x="380999" y="3722370"/>
            <a:ext cx="3308470" cy="523220"/>
          </a:xfrm>
          <a:prstGeom prst="rect">
            <a:avLst/>
          </a:prstGeom>
        </p:spPr>
        <p:txBody>
          <a:bodyPr wrap="none">
            <a:spAutoFit/>
          </a:bodyPr>
          <a:lstStyle/>
          <a:p>
            <a:r>
              <a:rPr lang="en-US" sz="2800" b="1" dirty="0"/>
              <a:t>Lego </a:t>
            </a:r>
            <a:r>
              <a:rPr lang="en-US" sz="2800" b="1" dirty="0" err="1"/>
              <a:t>BricQ</a:t>
            </a:r>
            <a:r>
              <a:rPr lang="en-US" sz="2800" b="1" dirty="0"/>
              <a:t> Essentials</a:t>
            </a:r>
          </a:p>
        </p:txBody>
      </p:sp>
      <p:sp>
        <p:nvSpPr>
          <p:cNvPr id="17" name="Rectangle 16"/>
          <p:cNvSpPr/>
          <p:nvPr/>
        </p:nvSpPr>
        <p:spPr>
          <a:xfrm>
            <a:off x="380999" y="4289792"/>
            <a:ext cx="4572000" cy="2308324"/>
          </a:xfrm>
          <a:prstGeom prst="rect">
            <a:avLst/>
          </a:prstGeom>
        </p:spPr>
        <p:txBody>
          <a:bodyPr>
            <a:spAutoFit/>
          </a:bodyPr>
          <a:lstStyle/>
          <a:p>
            <a:r>
              <a:rPr lang="en-US" sz="1600" dirty="0"/>
              <a:t>New to our inventory, these are a great way to teach basic building concepts and have a great time building with Legos.  Students pair up to build a project using a building guide, and then try to optimize their design through experimentation.  Curriculums for lower elementary as well as upper elementary.  No tech needed!</a:t>
            </a:r>
          </a:p>
          <a:p>
            <a:endParaRPr lang="en-US" sz="1600" dirty="0"/>
          </a:p>
          <a:p>
            <a:r>
              <a:rPr lang="en-US" sz="1600" dirty="0">
                <a:hlinkClick r:id="rId5"/>
              </a:rPr>
              <a:t>Watch a quick video overview</a:t>
            </a:r>
            <a:endParaRPr lang="en-US" sz="1600" dirty="0"/>
          </a:p>
        </p:txBody>
      </p:sp>
      <p:pic>
        <p:nvPicPr>
          <p:cNvPr id="1028" name="Picture 4">
            <a:extLst>
              <a:ext uri="{FF2B5EF4-FFF2-40B4-BE49-F238E27FC236}">
                <a16:creationId xmlns:a16="http://schemas.microsoft.com/office/drawing/2014/main" id="{C855647F-5CD3-4816-B605-BE5811E9FB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999" y="3639434"/>
            <a:ext cx="3810000" cy="270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947410"/>
            <a:ext cx="5029200" cy="584775"/>
          </a:xfrm>
          <a:prstGeom prst="rect">
            <a:avLst/>
          </a:prstGeom>
          <a:noFill/>
        </p:spPr>
        <p:txBody>
          <a:bodyPr wrap="square" rtlCol="0">
            <a:spAutoFit/>
          </a:bodyPr>
          <a:lstStyle/>
          <a:p>
            <a:pPr algn="ctr"/>
            <a:r>
              <a:rPr lang="en-US" sz="3200" b="1" dirty="0"/>
              <a:t>Measurement Equipment</a:t>
            </a:r>
          </a:p>
        </p:txBody>
      </p:sp>
      <p:sp>
        <p:nvSpPr>
          <p:cNvPr id="10" name="Rectangle 9"/>
          <p:cNvSpPr/>
          <p:nvPr/>
        </p:nvSpPr>
        <p:spPr>
          <a:xfrm>
            <a:off x="685799" y="1600200"/>
            <a:ext cx="5257801" cy="4247317"/>
          </a:xfrm>
          <a:prstGeom prst="rect">
            <a:avLst/>
          </a:prstGeom>
        </p:spPr>
        <p:txBody>
          <a:bodyPr wrap="square">
            <a:spAutoFit/>
          </a:bodyPr>
          <a:lstStyle/>
          <a:p>
            <a:r>
              <a:rPr lang="en-US" dirty="0"/>
              <a:t>We have several pieces of equipment that make teaching about measurement a piece of cake… okay, at least easier and more hands-on…</a:t>
            </a:r>
          </a:p>
          <a:p>
            <a:endParaRPr lang="en-US" dirty="0"/>
          </a:p>
          <a:p>
            <a:pPr marL="285750" indent="-285750">
              <a:buFont typeface="Arial" panose="020B0604020202020204" pitchFamily="34" charset="0"/>
              <a:buChar char="•"/>
            </a:pPr>
            <a:r>
              <a:rPr lang="en-US" dirty="0"/>
              <a:t>Meter Sticks</a:t>
            </a:r>
          </a:p>
          <a:p>
            <a:pPr marL="285750" indent="-285750">
              <a:buFont typeface="Arial" panose="020B0604020202020204" pitchFamily="34" charset="0"/>
              <a:buChar char="•"/>
            </a:pPr>
            <a:r>
              <a:rPr lang="en-US" dirty="0"/>
              <a:t>Measuring Tapes</a:t>
            </a:r>
          </a:p>
          <a:p>
            <a:pPr marL="285750" indent="-285750">
              <a:buFont typeface="Arial" panose="020B0604020202020204" pitchFamily="34" charset="0"/>
              <a:buChar char="•"/>
            </a:pPr>
            <a:r>
              <a:rPr lang="en-US" dirty="0"/>
              <a:t>Graduated Cylinders</a:t>
            </a:r>
          </a:p>
          <a:p>
            <a:pPr marL="285750" indent="-285750">
              <a:buFont typeface="Arial" panose="020B0604020202020204" pitchFamily="34" charset="0"/>
              <a:buChar char="•"/>
            </a:pPr>
            <a:r>
              <a:rPr lang="en-US" dirty="0"/>
              <a:t>Scales/ Balances</a:t>
            </a:r>
          </a:p>
          <a:p>
            <a:pPr marL="742950" lvl="1" indent="-285750">
              <a:buFont typeface="Arial" panose="020B0604020202020204" pitchFamily="34" charset="0"/>
              <a:buChar char="•"/>
            </a:pPr>
            <a:r>
              <a:rPr lang="en-US" dirty="0"/>
              <a:t>Triple Beam Balances</a:t>
            </a:r>
          </a:p>
          <a:p>
            <a:pPr marL="742950" lvl="1" indent="-285750">
              <a:buFont typeface="Arial" panose="020B0604020202020204" pitchFamily="34" charset="0"/>
              <a:buChar char="•"/>
            </a:pPr>
            <a:r>
              <a:rPr lang="en-US" dirty="0"/>
              <a:t>Elementary Balances (pictured)</a:t>
            </a:r>
          </a:p>
          <a:p>
            <a:pPr marL="742950" lvl="1" indent="-285750">
              <a:buFont typeface="Arial" panose="020B0604020202020204" pitchFamily="34" charset="0"/>
              <a:buChar char="•"/>
            </a:pPr>
            <a:r>
              <a:rPr lang="en-US" dirty="0"/>
              <a:t>Digital Balances</a:t>
            </a:r>
          </a:p>
          <a:p>
            <a:pPr marL="285750" indent="-285750">
              <a:buFont typeface="Arial" panose="020B0604020202020204" pitchFamily="34" charset="0"/>
              <a:buChar char="•"/>
            </a:pPr>
            <a:r>
              <a:rPr lang="en-US" dirty="0"/>
              <a:t>Measuring Cups/ Tablespoons/ Teaspoons</a:t>
            </a:r>
          </a:p>
          <a:p>
            <a:pPr marL="285750" indent="-285750">
              <a:buFont typeface="Arial" panose="020B0604020202020204" pitchFamily="34" charset="0"/>
              <a:buChar char="•"/>
            </a:pPr>
            <a:r>
              <a:rPr lang="en-US" dirty="0"/>
              <a:t>Gallon Measurement Set (pictured)</a:t>
            </a:r>
          </a:p>
          <a:p>
            <a:pPr marL="285750" indent="-285750">
              <a:buFont typeface="Arial" panose="020B0604020202020204" pitchFamily="34" charset="0"/>
              <a:buChar char="•"/>
            </a:pPr>
            <a:r>
              <a:rPr lang="en-US" dirty="0"/>
              <a:t>Liter Measurement Set</a:t>
            </a:r>
          </a:p>
          <a:p>
            <a:pPr marL="285750" indent="-285750">
              <a:buFont typeface="Arial" panose="020B0604020202020204" pitchFamily="34" charset="0"/>
              <a:buChar char="•"/>
            </a:pPr>
            <a:r>
              <a:rPr lang="en-US" dirty="0"/>
              <a:t>Thermometers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10408"/>
            <a:ext cx="2667000" cy="2667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761095"/>
            <a:ext cx="2908300" cy="2908300"/>
          </a:xfrm>
          <a:prstGeom prst="rect">
            <a:avLst/>
          </a:prstGeom>
        </p:spPr>
      </p:pic>
    </p:spTree>
    <p:extLst>
      <p:ext uri="{BB962C8B-B14F-4D97-AF65-F5344CB8AC3E}">
        <p14:creationId xmlns:p14="http://schemas.microsoft.com/office/powerpoint/2010/main" val="47516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58658" y="715245"/>
            <a:ext cx="5029200" cy="707886"/>
          </a:xfrm>
          <a:prstGeom prst="rect">
            <a:avLst/>
          </a:prstGeom>
          <a:noFill/>
        </p:spPr>
        <p:txBody>
          <a:bodyPr wrap="square" rtlCol="0">
            <a:spAutoFit/>
          </a:bodyPr>
          <a:lstStyle/>
          <a:p>
            <a:pPr algn="ctr"/>
            <a:r>
              <a:rPr lang="en-US" sz="4000" b="1" dirty="0"/>
              <a:t>Math</a:t>
            </a:r>
          </a:p>
        </p:txBody>
      </p:sp>
      <p:sp>
        <p:nvSpPr>
          <p:cNvPr id="10" name="Rectangle 9"/>
          <p:cNvSpPr/>
          <p:nvPr/>
        </p:nvSpPr>
        <p:spPr>
          <a:xfrm>
            <a:off x="380081" y="1471086"/>
            <a:ext cx="4876801" cy="4154984"/>
          </a:xfrm>
          <a:prstGeom prst="rect">
            <a:avLst/>
          </a:prstGeom>
        </p:spPr>
        <p:txBody>
          <a:bodyPr wrap="square">
            <a:spAutoFit/>
          </a:bodyPr>
          <a:lstStyle/>
          <a:p>
            <a:r>
              <a:rPr lang="en-US" sz="2400" dirty="0"/>
              <a:t>We have many math manipulatives to make math more magnificent!</a:t>
            </a:r>
          </a:p>
          <a:p>
            <a:endParaRPr lang="en-US" sz="2400" dirty="0"/>
          </a:p>
          <a:p>
            <a:pPr marL="285750" indent="-285750">
              <a:buFont typeface="Arial" panose="020B0604020202020204" pitchFamily="34" charset="0"/>
              <a:buChar char="•"/>
            </a:pPr>
            <a:r>
              <a:rPr lang="en-US" sz="2400" dirty="0"/>
              <a:t>Algebra Tiles</a:t>
            </a:r>
          </a:p>
          <a:p>
            <a:pPr marL="285750" indent="-285750">
              <a:buFont typeface="Arial" panose="020B0604020202020204" pitchFamily="34" charset="0"/>
              <a:buChar char="•"/>
            </a:pPr>
            <a:r>
              <a:rPr lang="en-US" sz="2400" dirty="0"/>
              <a:t>Tangrams</a:t>
            </a:r>
          </a:p>
          <a:p>
            <a:pPr marL="285750" indent="-285750">
              <a:buFont typeface="Arial" panose="020B0604020202020204" pitchFamily="34" charset="0"/>
              <a:buChar char="•"/>
            </a:pPr>
            <a:r>
              <a:rPr lang="en-US" sz="2400" dirty="0"/>
              <a:t>Fraction Squares/ Circles</a:t>
            </a:r>
          </a:p>
          <a:p>
            <a:pPr marL="285750" indent="-285750">
              <a:buFont typeface="Arial" panose="020B0604020202020204" pitchFamily="34" charset="0"/>
              <a:buChar char="•"/>
            </a:pPr>
            <a:r>
              <a:rPr lang="en-US" sz="2400" dirty="0"/>
              <a:t>Folding Geometric Shapes</a:t>
            </a:r>
          </a:p>
          <a:p>
            <a:pPr marL="285750" indent="-285750">
              <a:buFont typeface="Arial" panose="020B0604020202020204" pitchFamily="34" charset="0"/>
              <a:buChar char="•"/>
            </a:pPr>
            <a:r>
              <a:rPr lang="en-US" sz="2400" dirty="0"/>
              <a:t>Clock Sets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174194"/>
            <a:ext cx="2857500" cy="1895475"/>
          </a:xfrm>
          <a:prstGeom prst="rect">
            <a:avLst/>
          </a:prstGeom>
        </p:spPr>
      </p:pic>
      <p:pic>
        <p:nvPicPr>
          <p:cNvPr id="7" name="Picture 6"/>
          <p:cNvPicPr>
            <a:picLocks noChangeAspect="1"/>
          </p:cNvPicPr>
          <p:nvPr/>
        </p:nvPicPr>
        <p:blipFill>
          <a:blip r:embed="rId3"/>
          <a:stretch>
            <a:fillRect/>
          </a:stretch>
        </p:blipFill>
        <p:spPr>
          <a:xfrm>
            <a:off x="7034312" y="3174601"/>
            <a:ext cx="1469196" cy="14354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663" y="3488769"/>
            <a:ext cx="1609725" cy="1609725"/>
          </a:xfrm>
          <a:prstGeom prst="rect">
            <a:avLst/>
          </a:prstGeom>
        </p:spPr>
      </p:pic>
      <p:pic>
        <p:nvPicPr>
          <p:cNvPr id="15" name="Picture 14"/>
          <p:cNvPicPr>
            <a:picLocks noChangeAspect="1"/>
          </p:cNvPicPr>
          <p:nvPr/>
        </p:nvPicPr>
        <p:blipFill>
          <a:blip r:embed="rId5"/>
          <a:stretch>
            <a:fillRect/>
          </a:stretch>
        </p:blipFill>
        <p:spPr>
          <a:xfrm>
            <a:off x="198692" y="4601486"/>
            <a:ext cx="2308225" cy="2308225"/>
          </a:xfrm>
          <a:prstGeom prst="rect">
            <a:avLst/>
          </a:prstGeom>
        </p:spPr>
      </p:pic>
      <p:pic>
        <p:nvPicPr>
          <p:cNvPr id="18" name="Picture 17"/>
          <p:cNvPicPr>
            <a:picLocks noChangeAspect="1"/>
          </p:cNvPicPr>
          <p:nvPr/>
        </p:nvPicPr>
        <p:blipFill>
          <a:blip r:embed="rId6"/>
          <a:stretch>
            <a:fillRect/>
          </a:stretch>
        </p:blipFill>
        <p:spPr>
          <a:xfrm>
            <a:off x="3002339" y="4093606"/>
            <a:ext cx="2095500" cy="2009775"/>
          </a:xfrm>
          <a:prstGeom prst="rect">
            <a:avLst/>
          </a:prstGeom>
        </p:spPr>
      </p:pic>
      <p:pic>
        <p:nvPicPr>
          <p:cNvPr id="20" name="Picture 19"/>
          <p:cNvPicPr>
            <a:picLocks noChangeAspect="1"/>
          </p:cNvPicPr>
          <p:nvPr/>
        </p:nvPicPr>
        <p:blipFill>
          <a:blip r:embed="rId7"/>
          <a:stretch>
            <a:fillRect/>
          </a:stretch>
        </p:blipFill>
        <p:spPr>
          <a:xfrm>
            <a:off x="6184899" y="4953000"/>
            <a:ext cx="1702498" cy="1597959"/>
          </a:xfrm>
          <a:prstGeom prst="rect">
            <a:avLst/>
          </a:prstGeom>
        </p:spPr>
      </p:pic>
    </p:spTree>
    <p:extLst>
      <p:ext uri="{BB962C8B-B14F-4D97-AF65-F5344CB8AC3E}">
        <p14:creationId xmlns:p14="http://schemas.microsoft.com/office/powerpoint/2010/main" val="365708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15107" y="977465"/>
            <a:ext cx="5029200" cy="584775"/>
          </a:xfrm>
          <a:prstGeom prst="rect">
            <a:avLst/>
          </a:prstGeom>
          <a:noFill/>
        </p:spPr>
        <p:txBody>
          <a:bodyPr wrap="square" rtlCol="0">
            <a:spAutoFit/>
          </a:bodyPr>
          <a:lstStyle/>
          <a:p>
            <a:r>
              <a:rPr lang="en-US" sz="3200" b="1" dirty="0"/>
              <a:t>Earth Science</a:t>
            </a:r>
          </a:p>
        </p:txBody>
      </p:sp>
      <p:sp>
        <p:nvSpPr>
          <p:cNvPr id="10" name="Rectangle 9"/>
          <p:cNvSpPr/>
          <p:nvPr/>
        </p:nvSpPr>
        <p:spPr>
          <a:xfrm>
            <a:off x="685799" y="1600200"/>
            <a:ext cx="4876801" cy="4647426"/>
          </a:xfrm>
          <a:prstGeom prst="rect">
            <a:avLst/>
          </a:prstGeom>
        </p:spPr>
        <p:txBody>
          <a:bodyPr wrap="square">
            <a:spAutoFit/>
          </a:bodyPr>
          <a:lstStyle/>
          <a:p>
            <a:r>
              <a:rPr lang="en-US" sz="2000" dirty="0"/>
              <a:t>We have many different pieces of equipment designed to rock your Earth Science unit!</a:t>
            </a:r>
          </a:p>
          <a:p>
            <a:endParaRPr lang="en-US" sz="2000" dirty="0"/>
          </a:p>
          <a:p>
            <a:pPr marL="285750" indent="-285750">
              <a:buFont typeface="Arial" panose="020B0604020202020204" pitchFamily="34" charset="0"/>
              <a:buChar char="•"/>
            </a:pPr>
            <a:r>
              <a:rPr lang="en-US" sz="2000" dirty="0">
                <a:hlinkClick r:id="rId2"/>
              </a:rPr>
              <a:t>Volcano Models</a:t>
            </a:r>
            <a:r>
              <a:rPr lang="en-US" sz="2000" dirty="0"/>
              <a:t> include recipe for lava!</a:t>
            </a:r>
          </a:p>
          <a:p>
            <a:pPr marL="285750" indent="-285750">
              <a:buFont typeface="Arial" panose="020B0604020202020204" pitchFamily="34" charset="0"/>
              <a:buChar char="•"/>
            </a:pPr>
            <a:r>
              <a:rPr lang="en-US" sz="2000" dirty="0">
                <a:hlinkClick r:id="rId3"/>
              </a:rPr>
              <a:t>Introduction to Rocks</a:t>
            </a:r>
            <a:endParaRPr lang="en-US" sz="2000" dirty="0"/>
          </a:p>
          <a:p>
            <a:pPr marL="285750" indent="-285750">
              <a:buFont typeface="Arial" panose="020B0604020202020204" pitchFamily="34" charset="0"/>
              <a:buChar char="•"/>
            </a:pPr>
            <a:r>
              <a:rPr lang="en-US" sz="2000" dirty="0">
                <a:hlinkClick r:id="rId4"/>
              </a:rPr>
              <a:t>Introduction to Minerals</a:t>
            </a:r>
            <a:endParaRPr lang="en-US" sz="2000" dirty="0"/>
          </a:p>
          <a:p>
            <a:pPr marL="742950" lvl="1" indent="-285750">
              <a:buFont typeface="Arial" panose="020B0604020202020204" pitchFamily="34" charset="0"/>
              <a:buChar char="•"/>
            </a:pPr>
            <a:r>
              <a:rPr lang="en-US" sz="1600" dirty="0"/>
              <a:t>Request the Exploration Kit which includes Scratch Plates, Magnifying Lenses, and more</a:t>
            </a:r>
            <a:r>
              <a:rPr lang="en-US" sz="2000" dirty="0"/>
              <a:t>	</a:t>
            </a:r>
          </a:p>
          <a:p>
            <a:pPr marL="285750" indent="-285750">
              <a:buFont typeface="Arial" panose="020B0604020202020204" pitchFamily="34" charset="0"/>
              <a:buChar char="•"/>
            </a:pPr>
            <a:r>
              <a:rPr lang="en-US" sz="2000" dirty="0">
                <a:hlinkClick r:id="rId5"/>
              </a:rPr>
              <a:t>Fossil Sets</a:t>
            </a:r>
            <a:endParaRPr lang="en-US" sz="2000" dirty="0"/>
          </a:p>
          <a:p>
            <a:pPr marL="285750" indent="-285750">
              <a:buFont typeface="Arial" panose="020B0604020202020204" pitchFamily="34" charset="0"/>
              <a:buChar char="•"/>
            </a:pPr>
            <a:r>
              <a:rPr lang="en-US" sz="2000" dirty="0">
                <a:hlinkClick r:id="rId6"/>
              </a:rPr>
              <a:t>Geology Demonstration Kit</a:t>
            </a:r>
            <a:endParaRPr lang="en-US" sz="2000" dirty="0"/>
          </a:p>
          <a:p>
            <a:pPr marL="285750" indent="-285750">
              <a:buFont typeface="Arial" panose="020B0604020202020204" pitchFamily="34" charset="0"/>
              <a:buChar char="•"/>
            </a:pPr>
            <a:r>
              <a:rPr lang="en-US" sz="2000" dirty="0"/>
              <a:t>To let students see geology at a microscopic level, teachers also add </a:t>
            </a:r>
            <a:r>
              <a:rPr lang="en-US" sz="2000" dirty="0">
                <a:hlinkClick r:id="rId7"/>
              </a:rPr>
              <a:t>Microslide Viewer</a:t>
            </a:r>
            <a:r>
              <a:rPr lang="en-US" sz="2000" dirty="0"/>
              <a:t> Sets like:</a:t>
            </a:r>
          </a:p>
          <a:p>
            <a:pPr marL="742950" lvl="1" indent="-285750">
              <a:buFont typeface="Arial" panose="020B0604020202020204" pitchFamily="34" charset="0"/>
              <a:buChar char="•"/>
            </a:pPr>
            <a:r>
              <a:rPr lang="en-US" sz="2000" dirty="0">
                <a:hlinkClick r:id="rId8"/>
              </a:rPr>
              <a:t>Rock and Forming Minerals</a:t>
            </a:r>
            <a:endParaRPr lang="en-US" sz="2000" dirty="0"/>
          </a:p>
          <a:p>
            <a:pPr marL="742950" lvl="1" indent="-285750">
              <a:buFont typeface="Arial" panose="020B0604020202020204" pitchFamily="34" charset="0"/>
              <a:buChar char="•"/>
            </a:pPr>
            <a:r>
              <a:rPr lang="en-US" sz="2000" dirty="0">
                <a:hlinkClick r:id="rId9"/>
              </a:rPr>
              <a:t>Minerals and Crystal Systems</a:t>
            </a:r>
            <a:endParaRPr lang="en-US" sz="20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6488" y="737116"/>
            <a:ext cx="2400300" cy="240030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200" y="4903172"/>
            <a:ext cx="3238500" cy="1590675"/>
          </a:xfrm>
          <a:prstGeom prst="rect">
            <a:avLst/>
          </a:prstGeom>
        </p:spPr>
      </p:pic>
      <p:pic>
        <p:nvPicPr>
          <p:cNvPr id="2050" name="Picture 2" descr="Introduction to Rocks Study Kit">
            <a:extLst>
              <a:ext uri="{FF2B5EF4-FFF2-40B4-BE49-F238E27FC236}">
                <a16:creationId xmlns:a16="http://schemas.microsoft.com/office/drawing/2014/main" id="{B2461DBF-33C6-459B-8210-763815223A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2867" y="2790984"/>
            <a:ext cx="1993165" cy="200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3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041" y="4740201"/>
            <a:ext cx="1841499" cy="1841499"/>
          </a:xfrm>
          <a:prstGeom prst="rect">
            <a:avLst/>
          </a:prstGeom>
        </p:spPr>
      </p:pic>
      <p:pic>
        <p:nvPicPr>
          <p:cNvPr id="16" name="Picture 15"/>
          <p:cNvPicPr>
            <a:picLocks noChangeAspect="1"/>
          </p:cNvPicPr>
          <p:nvPr/>
        </p:nvPicPr>
        <p:blipFill>
          <a:blip r:embed="rId3"/>
          <a:stretch>
            <a:fillRect/>
          </a:stretch>
        </p:blipFill>
        <p:spPr>
          <a:xfrm>
            <a:off x="304800" y="5105400"/>
            <a:ext cx="1511651" cy="1696587"/>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78728" y="694728"/>
            <a:ext cx="5029200" cy="584775"/>
          </a:xfrm>
          <a:prstGeom prst="rect">
            <a:avLst/>
          </a:prstGeom>
          <a:noFill/>
        </p:spPr>
        <p:txBody>
          <a:bodyPr wrap="square" rtlCol="0">
            <a:spAutoFit/>
          </a:bodyPr>
          <a:lstStyle/>
          <a:p>
            <a:pPr algn="ctr"/>
            <a:r>
              <a:rPr lang="en-US" sz="3200" b="1" dirty="0"/>
              <a:t>Biology</a:t>
            </a:r>
          </a:p>
        </p:txBody>
      </p:sp>
      <p:sp>
        <p:nvSpPr>
          <p:cNvPr id="10" name="Rectangle 9"/>
          <p:cNvSpPr/>
          <p:nvPr/>
        </p:nvSpPr>
        <p:spPr>
          <a:xfrm>
            <a:off x="925114" y="1279503"/>
            <a:ext cx="4876801" cy="5078313"/>
          </a:xfrm>
          <a:prstGeom prst="rect">
            <a:avLst/>
          </a:prstGeom>
        </p:spPr>
        <p:txBody>
          <a:bodyPr wrap="square">
            <a:spAutoFit/>
          </a:bodyPr>
          <a:lstStyle/>
          <a:p>
            <a:r>
              <a:rPr lang="en-US" sz="2000" dirty="0"/>
              <a:t>Introduce students to cells, human anatomy, and more!</a:t>
            </a:r>
          </a:p>
          <a:p>
            <a:endParaRPr lang="en-US" sz="2000" dirty="0"/>
          </a:p>
          <a:p>
            <a:pPr marL="285750" indent="-285750">
              <a:buFont typeface="Arial" panose="020B0604020202020204" pitchFamily="34" charset="0"/>
              <a:buChar char="•"/>
            </a:pPr>
            <a:r>
              <a:rPr lang="en-US" sz="2000" dirty="0">
                <a:hlinkClick r:id="rId4"/>
              </a:rPr>
              <a:t>3D Plant </a:t>
            </a:r>
            <a:r>
              <a:rPr lang="en-US" sz="2000" dirty="0"/>
              <a:t>and </a:t>
            </a:r>
            <a:r>
              <a:rPr lang="en-US" sz="2000" dirty="0">
                <a:hlinkClick r:id="rId5"/>
              </a:rPr>
              <a:t>Animal Cell </a:t>
            </a:r>
            <a:r>
              <a:rPr lang="en-US" sz="2000" dirty="0"/>
              <a:t>Models</a:t>
            </a:r>
          </a:p>
          <a:p>
            <a:pPr marL="285750" indent="-285750">
              <a:buFont typeface="Arial" panose="020B0604020202020204" pitchFamily="34" charset="0"/>
              <a:buChar char="•"/>
            </a:pPr>
            <a:r>
              <a:rPr lang="en-US" sz="2000" dirty="0"/>
              <a:t>Giant Anatomy Models</a:t>
            </a:r>
          </a:p>
          <a:p>
            <a:pPr marL="742950" lvl="1" indent="-285750">
              <a:buFont typeface="Arial" panose="020B0604020202020204" pitchFamily="34" charset="0"/>
              <a:buChar char="•"/>
            </a:pPr>
            <a:r>
              <a:rPr lang="en-US" sz="2000" dirty="0"/>
              <a:t>Lungs, Heart, Brain, Skin, Eye	</a:t>
            </a:r>
          </a:p>
          <a:p>
            <a:pPr marL="285750" indent="-285750">
              <a:buFont typeface="Arial" panose="020B0604020202020204" pitchFamily="34" charset="0"/>
              <a:buChar char="•"/>
            </a:pPr>
            <a:r>
              <a:rPr lang="en-US" sz="2000" dirty="0"/>
              <a:t>Microscopes with </a:t>
            </a:r>
            <a:r>
              <a:rPr lang="en-US" sz="2000" dirty="0">
                <a:hlinkClick r:id="rId6"/>
              </a:rPr>
              <a:t>Slide Sets</a:t>
            </a:r>
            <a:endParaRPr lang="en-US" sz="2000" dirty="0"/>
          </a:p>
          <a:p>
            <a:pPr marL="285750" indent="-285750">
              <a:buFont typeface="Arial" panose="020B0604020202020204" pitchFamily="34" charset="0"/>
              <a:buChar char="•"/>
            </a:pPr>
            <a:r>
              <a:rPr lang="en-US" sz="2000" dirty="0">
                <a:hlinkClick r:id="rId7"/>
              </a:rPr>
              <a:t>Microslide Viewers </a:t>
            </a:r>
            <a:r>
              <a:rPr lang="en-US" sz="2000" dirty="0"/>
              <a:t>are microscopes without the hassle.  Sets in our inventory include:</a:t>
            </a:r>
          </a:p>
          <a:p>
            <a:pPr marL="742950" lvl="1" indent="-285750">
              <a:buFont typeface="Arial" panose="020B0604020202020204" pitchFamily="34" charset="0"/>
              <a:buChar char="•"/>
            </a:pPr>
            <a:r>
              <a:rPr lang="en-US" sz="2000" dirty="0"/>
              <a:t>Life in a Pond (link not available)</a:t>
            </a:r>
          </a:p>
          <a:p>
            <a:pPr marL="742950" lvl="1" indent="-285750">
              <a:buFont typeface="Arial" panose="020B0604020202020204" pitchFamily="34" charset="0"/>
              <a:buChar char="•"/>
            </a:pPr>
            <a:r>
              <a:rPr lang="en-US" sz="2000" dirty="0">
                <a:hlinkClick r:id="rId8"/>
              </a:rPr>
              <a:t>Egg to Tadpole to Frog</a:t>
            </a:r>
            <a:endParaRPr lang="en-US" sz="2000" dirty="0"/>
          </a:p>
          <a:p>
            <a:pPr marL="742950" lvl="1" indent="-285750">
              <a:buFont typeface="Arial" panose="020B0604020202020204" pitchFamily="34" charset="0"/>
              <a:buChar char="•"/>
            </a:pPr>
            <a:r>
              <a:rPr lang="en-US" sz="2000" dirty="0">
                <a:hlinkClick r:id="rId9"/>
              </a:rPr>
              <a:t>Cells of Plants and Animals</a:t>
            </a:r>
            <a:endParaRPr lang="en-US" sz="2000" dirty="0"/>
          </a:p>
          <a:p>
            <a:pPr lvl="1"/>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3126" y="1219200"/>
            <a:ext cx="2123661" cy="244752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540" y="4200120"/>
            <a:ext cx="1957387" cy="1080163"/>
          </a:xfrm>
          <a:prstGeom prst="rect">
            <a:avLst/>
          </a:prstGeom>
        </p:spPr>
      </p:pic>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6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6200" y="724500"/>
            <a:ext cx="5029200" cy="707886"/>
          </a:xfrm>
          <a:prstGeom prst="rect">
            <a:avLst/>
          </a:prstGeom>
          <a:noFill/>
        </p:spPr>
        <p:txBody>
          <a:bodyPr wrap="square" rtlCol="0">
            <a:spAutoFit/>
          </a:bodyPr>
          <a:lstStyle/>
          <a:p>
            <a:pPr algn="ctr"/>
            <a:r>
              <a:rPr lang="en-US" sz="4000" b="1" dirty="0"/>
              <a:t>Lego Learn to Learn</a:t>
            </a:r>
          </a:p>
        </p:txBody>
      </p:sp>
      <p:sp>
        <p:nvSpPr>
          <p:cNvPr id="10" name="Rectangle 9"/>
          <p:cNvSpPr/>
          <p:nvPr/>
        </p:nvSpPr>
        <p:spPr>
          <a:xfrm>
            <a:off x="380081" y="1471086"/>
            <a:ext cx="4876801" cy="5632311"/>
          </a:xfrm>
          <a:prstGeom prst="rect">
            <a:avLst/>
          </a:prstGeom>
        </p:spPr>
        <p:txBody>
          <a:bodyPr wrap="square">
            <a:spAutoFit/>
          </a:bodyPr>
          <a:lstStyle/>
          <a:p>
            <a:r>
              <a:rPr lang="en-US" sz="2400" dirty="0"/>
              <a:t>Our most popular resource for lower elementary grades:</a:t>
            </a:r>
          </a:p>
          <a:p>
            <a:endParaRPr lang="en-US" sz="2400" dirty="0"/>
          </a:p>
          <a:p>
            <a:pPr marL="285750" indent="-285750">
              <a:buFont typeface="Arial" panose="020B0604020202020204" pitchFamily="34" charset="0"/>
              <a:buChar char="•"/>
            </a:pPr>
            <a:r>
              <a:rPr lang="en-US" sz="2400" dirty="0"/>
              <a:t>Each child has their own identical Lego container with 65 pieces </a:t>
            </a:r>
          </a:p>
          <a:p>
            <a:pPr marL="285750" indent="-285750">
              <a:buFont typeface="Arial" panose="020B0604020202020204" pitchFamily="34" charset="0"/>
              <a:buChar char="•"/>
            </a:pPr>
            <a:r>
              <a:rPr lang="en-US" sz="2400" dirty="0"/>
              <a:t>Can be used to teach colors, counting, shapes, symmetry</a:t>
            </a:r>
          </a:p>
          <a:p>
            <a:pPr marL="285750" indent="-285750">
              <a:buFont typeface="Arial" panose="020B0604020202020204" pitchFamily="34" charset="0"/>
              <a:buChar char="•"/>
            </a:pPr>
            <a:r>
              <a:rPr lang="en-US" sz="2400" dirty="0"/>
              <a:t>Excellent curriculum guide has activities for every subject from math to language arts</a:t>
            </a:r>
          </a:p>
          <a:p>
            <a:endParaRPr lang="en-US" sz="2400" dirty="0"/>
          </a:p>
          <a:p>
            <a:r>
              <a:rPr lang="en-US" sz="2400" dirty="0">
                <a:hlinkClick r:id="rId2"/>
              </a:rPr>
              <a:t>Lego Learn to Learn Curriculum Guide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5791200" y="1137311"/>
            <a:ext cx="2863142" cy="1414728"/>
          </a:xfrm>
          <a:prstGeom prst="rect">
            <a:avLst/>
          </a:prstGeom>
        </p:spPr>
      </p:pic>
      <p:pic>
        <p:nvPicPr>
          <p:cNvPr id="6" name="Picture 5">
            <a:extLst>
              <a:ext uri="{FF2B5EF4-FFF2-40B4-BE49-F238E27FC236}">
                <a16:creationId xmlns:a16="http://schemas.microsoft.com/office/drawing/2014/main" id="{EDB4AB77-9883-4384-A71D-42A37D0C9F1E}"/>
              </a:ext>
            </a:extLst>
          </p:cNvPr>
          <p:cNvPicPr>
            <a:picLocks noChangeAspect="1"/>
          </p:cNvPicPr>
          <p:nvPr/>
        </p:nvPicPr>
        <p:blipFill>
          <a:blip r:embed="rId4"/>
          <a:stretch>
            <a:fillRect/>
          </a:stretch>
        </p:blipFill>
        <p:spPr>
          <a:xfrm>
            <a:off x="5626461" y="2552039"/>
            <a:ext cx="3192619" cy="339468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77000" y="5216133"/>
            <a:ext cx="1095884" cy="1461179"/>
          </a:xfrm>
          <a:prstGeom prst="rect">
            <a:avLst/>
          </a:prstGeom>
        </p:spPr>
      </p:pic>
    </p:spTree>
    <p:extLst>
      <p:ext uri="{BB962C8B-B14F-4D97-AF65-F5344CB8AC3E}">
        <p14:creationId xmlns:p14="http://schemas.microsoft.com/office/powerpoint/2010/main" val="273830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566036" y="882285"/>
            <a:ext cx="5029200" cy="584775"/>
          </a:xfrm>
          <a:prstGeom prst="rect">
            <a:avLst/>
          </a:prstGeom>
          <a:noFill/>
        </p:spPr>
        <p:txBody>
          <a:bodyPr wrap="square" rtlCol="0">
            <a:spAutoFit/>
          </a:bodyPr>
          <a:lstStyle/>
          <a:p>
            <a:r>
              <a:rPr lang="en-US" sz="3200" b="1" dirty="0"/>
              <a:t>Pre-School Items</a:t>
            </a:r>
          </a:p>
        </p:txBody>
      </p:sp>
      <p:sp>
        <p:nvSpPr>
          <p:cNvPr id="10" name="Rectangle 9"/>
          <p:cNvSpPr/>
          <p:nvPr/>
        </p:nvSpPr>
        <p:spPr>
          <a:xfrm>
            <a:off x="566036" y="1437468"/>
            <a:ext cx="5029200" cy="5109091"/>
          </a:xfrm>
          <a:prstGeom prst="rect">
            <a:avLst/>
          </a:prstGeom>
        </p:spPr>
        <p:txBody>
          <a:bodyPr wrap="square">
            <a:spAutoFit/>
          </a:bodyPr>
          <a:lstStyle/>
          <a:p>
            <a:r>
              <a:rPr lang="en-US" sz="2000" dirty="0"/>
              <a:t>Most of the items in previous slides can be used with pre-school students, but we have a few items designed specially for the pre-school crowd!</a:t>
            </a:r>
          </a:p>
          <a:p>
            <a:endParaRPr lang="en-US" sz="2000" dirty="0"/>
          </a:p>
          <a:p>
            <a:pPr marL="285750" indent="-285750">
              <a:buFont typeface="Arial" panose="020B0604020202020204" pitchFamily="34" charset="0"/>
              <a:buChar char="•"/>
            </a:pPr>
            <a:r>
              <a:rPr lang="en-US" sz="1600" dirty="0">
                <a:hlinkClick r:id="rId2"/>
              </a:rPr>
              <a:t>Lego Tubes </a:t>
            </a:r>
            <a:r>
              <a:rPr lang="en-US" sz="1600" dirty="0"/>
              <a:t>were recommended by a pre-school teacher and are a fun and educational way to teach building skills.  We have three of these sets.</a:t>
            </a:r>
          </a:p>
          <a:p>
            <a:pPr marL="285750" indent="-285750">
              <a:buFont typeface="Arial" panose="020B0604020202020204" pitchFamily="34" charset="0"/>
              <a:buChar char="•"/>
            </a:pPr>
            <a:r>
              <a:rPr lang="en-US" sz="1600" dirty="0">
                <a:hlinkClick r:id="rId3"/>
              </a:rPr>
              <a:t>Indi</a:t>
            </a:r>
            <a:r>
              <a:rPr lang="en-US" sz="1600" dirty="0"/>
              <a:t> by Sphero is a classroom set of cars to teach </a:t>
            </a:r>
            <a:r>
              <a:rPr lang="en-US" sz="1600" dirty="0" err="1"/>
              <a:t>pre-schoolers</a:t>
            </a:r>
            <a:r>
              <a:rPr lang="en-US" sz="1600" dirty="0"/>
              <a:t> the basics of coding. No screen needed.   Easy to use and fun!  For a quick overview of Indi:  </a:t>
            </a:r>
            <a:r>
              <a:rPr lang="en-US" sz="1600" dirty="0">
                <a:hlinkClick r:id="rId4"/>
              </a:rPr>
              <a:t>Indi class pack video</a:t>
            </a:r>
            <a:endParaRPr lang="en-US" sz="1600" dirty="0"/>
          </a:p>
          <a:p>
            <a:pPr marL="285750" indent="-285750">
              <a:buFont typeface="Arial" panose="020B0604020202020204" pitchFamily="34" charset="0"/>
              <a:buChar char="•"/>
            </a:pPr>
            <a:r>
              <a:rPr lang="en-US" sz="1600" dirty="0">
                <a:hlinkClick r:id="rId5"/>
              </a:rPr>
              <a:t>Lego Coding Express </a:t>
            </a:r>
            <a:r>
              <a:rPr lang="en-US" sz="1600" dirty="0"/>
              <a:t>is set best for a group of 6-8 students (many teachers use this as a station).  Teaches basic coding as well as building and problem solving! We have 3 of these sets.</a:t>
            </a:r>
          </a:p>
          <a:p>
            <a:pPr marL="285750" indent="-285750">
              <a:buFont typeface="Arial" panose="020B0604020202020204" pitchFamily="34" charset="0"/>
              <a:buChar char="•"/>
            </a:pPr>
            <a:r>
              <a:rPr lang="en-US" dirty="0">
                <a:hlinkClick r:id="rId6"/>
              </a:rPr>
              <a:t>Lego STEAM Park </a:t>
            </a:r>
            <a:r>
              <a:rPr lang="en-US" sz="1600" dirty="0"/>
              <a:t>is similar to Lego Tubes but with gears and other more technical pieces.  We have 3 of these sets.</a:t>
            </a:r>
            <a:endParaRPr lang="en-US" dirty="0"/>
          </a:p>
        </p:txBody>
      </p:sp>
      <p:pic>
        <p:nvPicPr>
          <p:cNvPr id="2050" name="Picture 2" descr="Tubes 45026 | LEGO® Education | Buy online at the Official LEGO® Shop US">
            <a:extLst>
              <a:ext uri="{FF2B5EF4-FFF2-40B4-BE49-F238E27FC236}">
                <a16:creationId xmlns:a16="http://schemas.microsoft.com/office/drawing/2014/main" id="{426DF525-7C44-4628-98D3-9A0E281ED2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721" y="926798"/>
            <a:ext cx="2199508" cy="2091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arning Robot for the Classroom &amp; Schools | Sphero indi Class Pack">
            <a:extLst>
              <a:ext uri="{FF2B5EF4-FFF2-40B4-BE49-F238E27FC236}">
                <a16:creationId xmlns:a16="http://schemas.microsoft.com/office/drawing/2014/main" id="{CD257A0E-A356-4318-9CD7-7DA55E8E55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6685" y="3166601"/>
            <a:ext cx="2357793" cy="19481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1DD3771-ABB5-41FD-9158-13D26F3469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4503" y="5343615"/>
            <a:ext cx="2081944" cy="117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1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539978"/>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www.usi.edu/STEM</a:t>
            </a:r>
            <a:r>
              <a:rPr lang="en-US" dirty="0"/>
              <a:t> 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3619772"/>
              </p:ext>
            </p:extLst>
          </p:nvPr>
        </p:nvGraphicFramePr>
        <p:xfrm>
          <a:off x="990600" y="1060826"/>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1083090" y="4881634"/>
            <a:ext cx="7162800" cy="1323439"/>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other activities at the Resource Center, let us know.</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435505" y="1591388"/>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286786"/>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682490"/>
            <a:ext cx="2265452" cy="168021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7772400" cy="4524315"/>
          </a:xfrm>
          <a:prstGeom prst="rect">
            <a:avLst/>
          </a:prstGeom>
          <a:noFill/>
        </p:spPr>
        <p:txBody>
          <a:bodyPr wrap="square" rtlCol="0">
            <a:spAutoFit/>
          </a:bodyPr>
          <a:lstStyle/>
          <a:p>
            <a:r>
              <a:rPr lang="en-US" sz="2400" dirty="0"/>
              <a:t>The Equipment Lending Service offers delivery to all schools in a 12-county area including Vanderburgh, Warrick, Posey, White, and Henderson counties.  All items are loaned for 2-week periods, and most come with a curriculum or user’s guide.  We are a completely </a:t>
            </a:r>
            <a:r>
              <a:rPr lang="en-US" sz="2400" dirty="0">
                <a:solidFill>
                  <a:srgbClr val="00B050"/>
                </a:solidFill>
              </a:rPr>
              <a:t>FREE</a:t>
            </a:r>
            <a:r>
              <a:rPr lang="en-US" sz="2400" dirty="0"/>
              <a:t> service funded by the University of Southern Indiana. </a:t>
            </a:r>
          </a:p>
          <a:p>
            <a:endParaRPr lang="en-US" sz="2400" dirty="0"/>
          </a:p>
          <a:p>
            <a:r>
              <a:rPr lang="en-US" sz="2400" dirty="0"/>
              <a:t>The STEM items we loan were all recommended by educators.  It’s a fun and easy way to teach STEM concepts… we truly believe that hands-on STEM tools help students </a:t>
            </a:r>
          </a:p>
          <a:p>
            <a:r>
              <a:rPr lang="en-US" sz="2400" dirty="0"/>
              <a:t>love Science!  And we make it easy </a:t>
            </a:r>
          </a:p>
          <a:p>
            <a:r>
              <a:rPr lang="en-US" sz="2400" dirty="0"/>
              <a:t>for you!</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682490"/>
            <a:ext cx="2265452" cy="168021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7772400" cy="5262979"/>
          </a:xfrm>
          <a:prstGeom prst="rect">
            <a:avLst/>
          </a:prstGeom>
          <a:noFill/>
        </p:spPr>
        <p:txBody>
          <a:bodyPr wrap="square" rtlCol="0">
            <a:spAutoFit/>
          </a:bodyPr>
          <a:lstStyle/>
          <a:p>
            <a:r>
              <a:rPr lang="en-US" sz="2400" dirty="0"/>
              <a:t>We recently completed a project to align our materials and activities to the Indiana Math, Science, Computer Science, and Engineering Standards.  This is the perfect way to find materials to add to your lesson plans.  All activities </a:t>
            </a:r>
            <a:r>
              <a:rPr lang="en-US" sz="2400"/>
              <a:t>are free, need </a:t>
            </a:r>
            <a:r>
              <a:rPr lang="en-US" sz="2400" dirty="0"/>
              <a:t>no log-in information AND have been test by local educators.</a:t>
            </a:r>
          </a:p>
          <a:p>
            <a:endParaRPr lang="en-US" sz="2400" dirty="0"/>
          </a:p>
          <a:p>
            <a:pPr algn="ctr"/>
            <a:r>
              <a:rPr lang="en-US" sz="2400" b="0" i="0" u="sng" dirty="0">
                <a:solidFill>
                  <a:srgbClr val="224670"/>
                </a:solidFill>
                <a:effectLst/>
                <a:latin typeface="Outfit"/>
                <a:hlinkClick r:id="rId3" tooltip="Kindergarten"/>
              </a:rPr>
              <a:t>Kindergarten</a:t>
            </a:r>
            <a:endParaRPr lang="en-US" sz="2400" b="0" i="0" dirty="0">
              <a:solidFill>
                <a:srgbClr val="484848"/>
              </a:solidFill>
              <a:effectLst/>
              <a:latin typeface="Outfit"/>
            </a:endParaRPr>
          </a:p>
          <a:p>
            <a:pPr algn="ctr"/>
            <a:r>
              <a:rPr lang="en-US" sz="2400" b="0" i="0" u="sng" dirty="0">
                <a:solidFill>
                  <a:srgbClr val="224670"/>
                </a:solidFill>
                <a:effectLst/>
                <a:latin typeface="Outfit"/>
                <a:hlinkClick r:id="rId4" tooltip="1st Grade"/>
              </a:rPr>
              <a:t>1st Grade</a:t>
            </a:r>
            <a:endParaRPr lang="en-US" sz="2400" b="0" i="0" dirty="0">
              <a:solidFill>
                <a:srgbClr val="484848"/>
              </a:solidFill>
              <a:effectLst/>
              <a:latin typeface="Outfit"/>
            </a:endParaRPr>
          </a:p>
          <a:p>
            <a:pPr algn="ctr"/>
            <a:r>
              <a:rPr lang="en-US" sz="2400" b="0" i="0" u="sng" dirty="0">
                <a:solidFill>
                  <a:srgbClr val="224670"/>
                </a:solidFill>
                <a:effectLst/>
                <a:latin typeface="Outfit"/>
                <a:hlinkClick r:id="rId5" tooltip="2nd Grade"/>
              </a:rPr>
              <a:t>2nd Grade</a:t>
            </a:r>
            <a:endParaRPr lang="en-US" sz="2400" b="0" i="0" dirty="0">
              <a:solidFill>
                <a:srgbClr val="484848"/>
              </a:solidFill>
              <a:effectLst/>
              <a:latin typeface="Outfit"/>
            </a:endParaRPr>
          </a:p>
          <a:p>
            <a:pPr algn="ctr"/>
            <a:r>
              <a:rPr lang="en-US" sz="2400" b="0" i="0" u="sng" dirty="0">
                <a:solidFill>
                  <a:srgbClr val="224670"/>
                </a:solidFill>
                <a:effectLst/>
                <a:latin typeface="Outfit"/>
                <a:hlinkClick r:id="rId6" tooltip="3rd Grade"/>
              </a:rPr>
              <a:t>3rd Grade</a:t>
            </a:r>
            <a:endParaRPr lang="en-US" sz="2400" b="0" i="0" dirty="0">
              <a:solidFill>
                <a:srgbClr val="484848"/>
              </a:solidFill>
              <a:effectLst/>
              <a:latin typeface="Outfit"/>
            </a:endParaRPr>
          </a:p>
          <a:p>
            <a:pPr algn="ctr"/>
            <a:r>
              <a:rPr lang="en-US" sz="2400" b="0" i="0" u="sng" dirty="0">
                <a:solidFill>
                  <a:srgbClr val="224670"/>
                </a:solidFill>
                <a:effectLst/>
                <a:latin typeface="Outfit"/>
                <a:hlinkClick r:id="rId7" tooltip="4th Grade"/>
              </a:rPr>
              <a:t>4th Grade</a:t>
            </a:r>
            <a:endParaRPr lang="en-US" sz="2400" b="0" i="0" dirty="0">
              <a:solidFill>
                <a:srgbClr val="484848"/>
              </a:solidFill>
              <a:effectLst/>
              <a:latin typeface="Outfit"/>
            </a:endParaRPr>
          </a:p>
          <a:p>
            <a:pPr algn="ctr"/>
            <a:r>
              <a:rPr lang="en-US" sz="2400" b="0" i="0" u="sng" dirty="0">
                <a:solidFill>
                  <a:srgbClr val="224670"/>
                </a:solidFill>
                <a:effectLst/>
                <a:latin typeface="Outfit"/>
                <a:hlinkClick r:id="rId8" tooltip="5th Grade"/>
              </a:rPr>
              <a:t>5th Grade</a:t>
            </a:r>
            <a:endParaRPr lang="en-US" sz="2400" b="0" i="0" dirty="0">
              <a:solidFill>
                <a:srgbClr val="484848"/>
              </a:solidFill>
              <a:effectLst/>
              <a:latin typeface="Outfit"/>
            </a:endParaRPr>
          </a:p>
          <a:p>
            <a:endParaRPr lang="en-US" sz="2400" dirty="0"/>
          </a:p>
        </p:txBody>
      </p:sp>
    </p:spTree>
    <p:extLst>
      <p:ext uri="{BB962C8B-B14F-4D97-AF65-F5344CB8AC3E}">
        <p14:creationId xmlns:p14="http://schemas.microsoft.com/office/powerpoint/2010/main" val="426175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CA35ED-EB71-4F4A-ACC2-E747839F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592299"/>
            <a:ext cx="3019425" cy="1535193"/>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914400" y="1295400"/>
            <a:ext cx="6477000" cy="4832092"/>
          </a:xfrm>
          <a:prstGeom prst="rect">
            <a:avLst/>
          </a:prstGeom>
          <a:noFill/>
        </p:spPr>
        <p:txBody>
          <a:bodyPr wrap="square" rtlCol="0">
            <a:spAutoFit/>
          </a:bodyPr>
          <a:lstStyle/>
          <a:p>
            <a:pPr algn="r"/>
            <a:r>
              <a:rPr lang="en-US" sz="2800" dirty="0"/>
              <a:t>We have many materials </a:t>
            </a:r>
            <a:r>
              <a:rPr lang="en-US" sz="2800" b="1" dirty="0"/>
              <a:t>designed </a:t>
            </a:r>
            <a:r>
              <a:rPr lang="en-US" sz="2800" dirty="0"/>
              <a:t>for elementary (including pre-K) students.</a:t>
            </a:r>
          </a:p>
          <a:p>
            <a:pPr algn="r"/>
            <a:endParaRPr lang="en-US" sz="2800" dirty="0"/>
          </a:p>
          <a:p>
            <a:pPr algn="r"/>
            <a:r>
              <a:rPr lang="en-US" sz="2800" dirty="0"/>
              <a:t>The following slides highlight some of our most popular items for Elementary School</a:t>
            </a:r>
          </a:p>
          <a:p>
            <a:pPr algn="r"/>
            <a:r>
              <a:rPr lang="en-US" sz="2800" dirty="0"/>
              <a:t>To go directly to our searchable equipment database, click here:</a:t>
            </a:r>
          </a:p>
          <a:p>
            <a:pPr algn="ctr"/>
            <a:endParaRPr lang="en-US" sz="2800" dirty="0"/>
          </a:p>
          <a:p>
            <a:pPr algn="ctr"/>
            <a:r>
              <a:rPr lang="en-US" sz="2800" dirty="0">
                <a:hlinkClick r:id="rId3"/>
              </a:rPr>
              <a:t>SwISTEM Equipment Database</a:t>
            </a:r>
            <a:endParaRPr lang="en-US" sz="2800" dirty="0"/>
          </a:p>
          <a:p>
            <a:pPr algn="ctr"/>
            <a:endParaRPr lang="en-US" sz="2800" dirty="0"/>
          </a:p>
          <a:p>
            <a:pPr algn="ctr"/>
            <a:r>
              <a:rPr lang="en-US" sz="2800" dirty="0">
                <a:hlinkClick r:id="rId4"/>
              </a:rPr>
              <a:t>Paper List of Available Equipment</a:t>
            </a:r>
            <a:endParaRPr lang="en-US" sz="2800" dirty="0"/>
          </a:p>
        </p:txBody>
      </p:sp>
      <p:pic>
        <p:nvPicPr>
          <p:cNvPr id="1026" name="Picture 2" descr="Hot Wheels - Enjoy playtime while exploring science, math, and engineering!  With Hot Wheels Speedometry, you and your kids can play together while also  learning the basics of force, motion and much">
            <a:extLst>
              <a:ext uri="{FF2B5EF4-FFF2-40B4-BE49-F238E27FC236}">
                <a16:creationId xmlns:a16="http://schemas.microsoft.com/office/drawing/2014/main" id="{35EFDA73-0B66-4DE3-834E-7EDF17633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70" y="730509"/>
            <a:ext cx="1367674" cy="170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3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pPr algn="ctr"/>
            <a:r>
              <a:rPr lang="en-US" sz="2800" b="1" dirty="0"/>
              <a:t>K-</a:t>
            </a:r>
            <a:r>
              <a:rPr lang="en-US" sz="2800" b="1" dirty="0" err="1"/>
              <a:t>Nex</a:t>
            </a:r>
            <a:r>
              <a:rPr lang="en-US" sz="2800" b="1" dirty="0"/>
              <a:t> Introduction to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82" y="1080938"/>
            <a:ext cx="2590800" cy="2133600"/>
          </a:xfrm>
          <a:prstGeom prst="rect">
            <a:avLst/>
          </a:prstGeom>
        </p:spPr>
      </p:pic>
      <p:sp>
        <p:nvSpPr>
          <p:cNvPr id="10" name="Rectangle 9"/>
          <p:cNvSpPr/>
          <p:nvPr/>
        </p:nvSpPr>
        <p:spPr>
          <a:xfrm>
            <a:off x="380999" y="1937266"/>
            <a:ext cx="5638801" cy="1600438"/>
          </a:xfrm>
          <a:prstGeom prst="rect">
            <a:avLst/>
          </a:prstGeom>
        </p:spPr>
        <p:txBody>
          <a:bodyPr wrap="square">
            <a:spAutoFit/>
          </a:bodyPr>
          <a:lstStyle/>
          <a:p>
            <a:r>
              <a:rPr lang="en-US" sz="1400" dirty="0">
                <a:solidFill>
                  <a:srgbClr val="333333"/>
                </a:solidFill>
              </a:rPr>
              <a:t>This kit contains 207 pieces, including rods, stems, and connectors. Build 13 fully-functioning replicas of real-life bridges. These models help educate builders about bridge infrastructure by demonstrating key bridge types, such as truss, arch, cantilever, beam, suspension, movable/bascule, and cable-stayed. Building instructions and a teacher’s guide on a CD are included.  Best for late Elementary or Middle School.  More info: </a:t>
            </a:r>
            <a:r>
              <a:rPr lang="en-US" sz="1400" dirty="0">
                <a:solidFill>
                  <a:srgbClr val="333333"/>
                </a:solidFill>
                <a:hlinkClick r:id="rId3"/>
              </a:rPr>
              <a:t>Introduction to Bridges Teacher Guide</a:t>
            </a:r>
            <a:endParaRPr lang="en-US" sz="1400" dirty="0"/>
          </a:p>
        </p:txBody>
      </p:sp>
      <p:pic>
        <p:nvPicPr>
          <p:cNvPr id="1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30318" y="3412513"/>
            <a:ext cx="2184400" cy="1638299"/>
          </a:xfrm>
          <a:prstGeom prst="rect">
            <a:avLst/>
          </a:prstGeom>
        </p:spPr>
      </p:pic>
      <p:sp>
        <p:nvSpPr>
          <p:cNvPr id="16" name="Rectangle 15"/>
          <p:cNvSpPr/>
          <p:nvPr/>
        </p:nvSpPr>
        <p:spPr>
          <a:xfrm>
            <a:off x="372207" y="3970052"/>
            <a:ext cx="4562403" cy="523220"/>
          </a:xfrm>
          <a:prstGeom prst="rect">
            <a:avLst/>
          </a:prstGeom>
        </p:spPr>
        <p:txBody>
          <a:bodyPr wrap="none">
            <a:spAutoFit/>
          </a:bodyPr>
          <a:lstStyle/>
          <a:p>
            <a:r>
              <a:rPr lang="en-US" sz="2800" b="1" dirty="0"/>
              <a:t>Hot Wheels </a:t>
            </a:r>
            <a:r>
              <a:rPr lang="en-US" sz="2800" b="1" dirty="0" err="1"/>
              <a:t>Speedometry</a:t>
            </a:r>
            <a:r>
              <a:rPr lang="en-US" sz="2800" b="1" dirty="0"/>
              <a:t> Set</a:t>
            </a:r>
          </a:p>
        </p:txBody>
      </p:sp>
      <p:sp>
        <p:nvSpPr>
          <p:cNvPr id="17" name="Rectangle 16"/>
          <p:cNvSpPr/>
          <p:nvPr/>
        </p:nvSpPr>
        <p:spPr>
          <a:xfrm>
            <a:off x="380999" y="4572000"/>
            <a:ext cx="4572000" cy="2062103"/>
          </a:xfrm>
          <a:prstGeom prst="rect">
            <a:avLst/>
          </a:prstGeom>
        </p:spPr>
        <p:txBody>
          <a:bodyPr>
            <a:spAutoFit/>
          </a:bodyPr>
          <a:lstStyle/>
          <a:p>
            <a:r>
              <a:rPr lang="en-US" sz="1600" dirty="0"/>
              <a:t>Our most popular Elementary School Item!  Teaches about forces, motion, speed, and velocity with an issue to use curriculum.  Has enough cars, tracks, and loops for a whole classroom. Perfect for all elementary grades, it comes with a Kindergarten and 4</a:t>
            </a:r>
            <a:r>
              <a:rPr lang="en-US" sz="1600" baseline="30000" dirty="0"/>
              <a:t>th</a:t>
            </a:r>
            <a:r>
              <a:rPr lang="en-US" sz="1600" dirty="0"/>
              <a:t> grade curriculum easily adapted to any grade.</a:t>
            </a:r>
          </a:p>
          <a:p>
            <a:r>
              <a:rPr lang="en-US" sz="1600" dirty="0">
                <a:hlinkClick r:id="rId5"/>
              </a:rPr>
              <a:t>Kindergarten Curriculum</a:t>
            </a:r>
            <a:endParaRPr lang="en-US" sz="1600" dirty="0"/>
          </a:p>
          <a:p>
            <a:r>
              <a:rPr lang="en-US" sz="1600" dirty="0">
                <a:hlinkClick r:id="rId6"/>
              </a:rPr>
              <a:t>4</a:t>
            </a:r>
            <a:r>
              <a:rPr lang="en-US" sz="1600" baseline="30000" dirty="0">
                <a:hlinkClick r:id="rId6"/>
              </a:rPr>
              <a:t>th</a:t>
            </a:r>
            <a:r>
              <a:rPr lang="en-US" sz="1600" dirty="0">
                <a:hlinkClick r:id="rId6"/>
              </a:rPr>
              <a:t> Grade Curriculum</a:t>
            </a:r>
            <a:endParaRPr lang="en-US" sz="16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089" y="4800600"/>
            <a:ext cx="2209800" cy="1628775"/>
          </a:xfrm>
          <a:prstGeom prst="rect">
            <a:avLst/>
          </a:prstGeom>
        </p:spPr>
      </p:pic>
    </p:spTree>
    <p:extLst>
      <p:ext uri="{BB962C8B-B14F-4D97-AF65-F5344CB8AC3E}">
        <p14:creationId xmlns:p14="http://schemas.microsoft.com/office/powerpoint/2010/main" val="25603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90499" y="1057018"/>
            <a:ext cx="6324600" cy="461665"/>
          </a:xfrm>
          <a:prstGeom prst="rect">
            <a:avLst/>
          </a:prstGeom>
          <a:noFill/>
        </p:spPr>
        <p:txBody>
          <a:bodyPr wrap="square" rtlCol="0">
            <a:spAutoFit/>
          </a:bodyPr>
          <a:lstStyle/>
          <a:p>
            <a:pPr algn="ctr"/>
            <a:r>
              <a:rPr lang="en-US" sz="2400" b="1" dirty="0"/>
              <a:t>Snap Circuit Jr. and Snap Circuit Electricity Kits</a:t>
            </a:r>
          </a:p>
        </p:txBody>
      </p:sp>
      <p:sp>
        <p:nvSpPr>
          <p:cNvPr id="10" name="Rectangle 9"/>
          <p:cNvSpPr/>
          <p:nvPr/>
        </p:nvSpPr>
        <p:spPr>
          <a:xfrm>
            <a:off x="685799" y="1600200"/>
            <a:ext cx="5334001" cy="2062103"/>
          </a:xfrm>
          <a:prstGeom prst="rect">
            <a:avLst/>
          </a:prstGeom>
        </p:spPr>
        <p:txBody>
          <a:bodyPr wrap="square">
            <a:spAutoFit/>
          </a:bodyPr>
          <a:lstStyle/>
          <a:p>
            <a:pPr marL="285750" indent="-285750">
              <a:buFont typeface="Arial" panose="020B0604020202020204" pitchFamily="34" charset="0"/>
              <a:buChar char="•"/>
            </a:pPr>
            <a:r>
              <a:rPr lang="en-US" sz="1600" dirty="0">
                <a:hlinkClick r:id="rId2"/>
              </a:rPr>
              <a:t>Snap Circuits® Junior kits </a:t>
            </a:r>
            <a:r>
              <a:rPr lang="en-US" sz="1600" dirty="0"/>
              <a:t>make learning about circuits easy and fun! Each student works with a partner– and each set comes with a workbook.  We have 20 of these kits available!</a:t>
            </a:r>
          </a:p>
          <a:p>
            <a:pPr marL="285750" indent="-285750">
              <a:buFont typeface="Arial" panose="020B0604020202020204" pitchFamily="34" charset="0"/>
              <a:buChar char="•"/>
            </a:pPr>
            <a:r>
              <a:rPr lang="en-US" sz="1600" dirty="0"/>
              <a:t>You can also borrow our homemade Snap Circuit Electricity kits.  They have on 20 pieces and focus only on circuits.</a:t>
            </a:r>
          </a:p>
          <a:p>
            <a:pPr marL="285750" indent="-285750">
              <a:buFont typeface="Arial" panose="020B0604020202020204" pitchFamily="34" charset="0"/>
              <a:buChar char="•"/>
            </a:pPr>
            <a:r>
              <a:rPr lang="en-US" sz="1600" dirty="0"/>
              <a:t>To see the easy-to-use curriculum for the Snap Circuit Electricity kits:  </a:t>
            </a:r>
            <a:r>
              <a:rPr lang="en-US" sz="1600" dirty="0">
                <a:hlinkClick r:id="rId3"/>
              </a:rPr>
              <a:t>Snap Circuit Curriculum</a:t>
            </a:r>
            <a:endParaRPr lang="en-US" sz="1600" dirty="0"/>
          </a:p>
        </p:txBody>
      </p:sp>
      <p:sp>
        <p:nvSpPr>
          <p:cNvPr id="6" name="TextBox 5"/>
          <p:cNvSpPr txBox="1"/>
          <p:nvPr/>
        </p:nvSpPr>
        <p:spPr>
          <a:xfrm>
            <a:off x="685799" y="3958203"/>
            <a:ext cx="4800600" cy="523220"/>
          </a:xfrm>
          <a:prstGeom prst="rect">
            <a:avLst/>
          </a:prstGeom>
          <a:noFill/>
        </p:spPr>
        <p:txBody>
          <a:bodyPr wrap="square" rtlCol="0">
            <a:spAutoFit/>
          </a:bodyPr>
          <a:lstStyle/>
          <a:p>
            <a:r>
              <a:rPr lang="en-US" sz="2800" b="1" dirty="0"/>
              <a:t>Straw Rocket Launchers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6025196" y="3938459"/>
            <a:ext cx="2503807" cy="2514600"/>
          </a:xfrm>
          <a:prstGeom prst="rect">
            <a:avLst/>
          </a:prstGeom>
        </p:spPr>
      </p:pic>
      <p:sp>
        <p:nvSpPr>
          <p:cNvPr id="9" name="Rectangle 8"/>
          <p:cNvSpPr/>
          <p:nvPr/>
        </p:nvSpPr>
        <p:spPr>
          <a:xfrm>
            <a:off x="685799" y="4481423"/>
            <a:ext cx="4876801" cy="2308324"/>
          </a:xfrm>
          <a:prstGeom prst="rect">
            <a:avLst/>
          </a:prstGeom>
        </p:spPr>
        <p:txBody>
          <a:bodyPr wrap="square">
            <a:spAutoFit/>
          </a:bodyPr>
          <a:lstStyle/>
          <a:p>
            <a:r>
              <a:rPr lang="en-US" sz="1600" dirty="0">
                <a:solidFill>
                  <a:srgbClr val="333333"/>
                </a:solidFill>
              </a:rPr>
              <a:t>Each students receives their own straw to turn into a rocket!  Our kit has all the supplies they need to create one… and then they are “launched” using our gentle rocket launcher (can be used in your classroom).  Great way to teach graphing, precision/ accuracy, or basic engineering design.  Very popular wherever they go! This quick video shows them in action: </a:t>
            </a:r>
            <a:r>
              <a:rPr lang="en-US" sz="1600" dirty="0">
                <a:solidFill>
                  <a:srgbClr val="333333"/>
                </a:solidFill>
                <a:hlinkClick r:id="rId5"/>
              </a:rPr>
              <a:t>Straw Rocket Launchers</a:t>
            </a:r>
            <a:endParaRPr lang="en-US" sz="1600" dirty="0">
              <a:solidFill>
                <a:srgbClr val="333333"/>
              </a:solidFill>
            </a:endParaRPr>
          </a:p>
          <a:p>
            <a:endParaRPr lang="en-US" sz="1600" dirty="0"/>
          </a:p>
        </p:txBody>
      </p:sp>
      <p:pic>
        <p:nvPicPr>
          <p:cNvPr id="1026" name="Picture 2" descr="Snap Circuits Junior">
            <a:extLst>
              <a:ext uri="{FF2B5EF4-FFF2-40B4-BE49-F238E27FC236}">
                <a16:creationId xmlns:a16="http://schemas.microsoft.com/office/drawing/2014/main" id="{33A274E8-B698-3F5A-6FF8-E978ECFF7D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5582" y="1435830"/>
            <a:ext cx="2255235" cy="199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3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533400" y="1028741"/>
            <a:ext cx="5029200" cy="584775"/>
          </a:xfrm>
          <a:prstGeom prst="rect">
            <a:avLst/>
          </a:prstGeom>
          <a:noFill/>
        </p:spPr>
        <p:txBody>
          <a:bodyPr wrap="square" rtlCol="0">
            <a:spAutoFit/>
          </a:bodyPr>
          <a:lstStyle/>
          <a:p>
            <a:r>
              <a:rPr lang="en-US" sz="3200" b="1" dirty="0"/>
              <a:t>Keva Planks</a:t>
            </a:r>
          </a:p>
        </p:txBody>
      </p:sp>
      <p:sp>
        <p:nvSpPr>
          <p:cNvPr id="10" name="Rectangle 9"/>
          <p:cNvSpPr/>
          <p:nvPr/>
        </p:nvSpPr>
        <p:spPr>
          <a:xfrm>
            <a:off x="533400" y="1613516"/>
            <a:ext cx="5029200" cy="3754874"/>
          </a:xfrm>
          <a:prstGeom prst="rect">
            <a:avLst/>
          </a:prstGeom>
        </p:spPr>
        <p:txBody>
          <a:bodyPr wrap="square">
            <a:spAutoFit/>
          </a:bodyPr>
          <a:lstStyle/>
          <a:p>
            <a:r>
              <a:rPr lang="en-US" dirty="0"/>
              <a:t>Recommended by a local teacher, there is nothing that these planks cannot teach… and they can be used to meet almost any of the Engineering Design standards.</a:t>
            </a:r>
          </a:p>
          <a:p>
            <a:endParaRPr lang="en-US" dirty="0"/>
          </a:p>
          <a:p>
            <a:r>
              <a:rPr lang="en-US" dirty="0"/>
              <a:t>Each sets has 800 planks (enough for a whole class) and comes with an excellent </a:t>
            </a:r>
            <a:r>
              <a:rPr lang="en-US" dirty="0">
                <a:hlinkClick r:id="rId2"/>
              </a:rPr>
              <a:t>Educator’s Guide</a:t>
            </a:r>
            <a:r>
              <a:rPr lang="en-US" dirty="0"/>
              <a:t>, and for more ideas: </a:t>
            </a:r>
            <a:r>
              <a:rPr lang="en-US" dirty="0">
                <a:hlinkClick r:id="rId3"/>
              </a:rPr>
              <a:t>Keva YouTube Channel </a:t>
            </a:r>
            <a:endParaRPr lang="en-US" dirty="0"/>
          </a:p>
          <a:p>
            <a:endParaRPr lang="en-US" dirty="0"/>
          </a:p>
          <a:p>
            <a:r>
              <a:rPr lang="en-US" sz="3200" b="1" dirty="0"/>
              <a:t>Indi Cars</a:t>
            </a:r>
          </a:p>
          <a:p>
            <a:endParaRPr lang="en-US" sz="2000" dirty="0"/>
          </a:p>
          <a:p>
            <a:pPr marL="285750" indent="-285750">
              <a:buFont typeface="Arial" panose="020B0604020202020204" pitchFamily="34" charset="0"/>
              <a:buChar char="•"/>
            </a:pP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6086489" y="737117"/>
            <a:ext cx="2082284" cy="20822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p:blipFill>
        <p:spPr>
          <a:xfrm>
            <a:off x="6202590" y="2971800"/>
            <a:ext cx="1941284" cy="15048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sp>
        <p:nvSpPr>
          <p:cNvPr id="9" name="TextBox 8">
            <a:extLst>
              <a:ext uri="{FF2B5EF4-FFF2-40B4-BE49-F238E27FC236}">
                <a16:creationId xmlns:a16="http://schemas.microsoft.com/office/drawing/2014/main" id="{796A4CB0-A246-592D-3D81-060FFEB7C9C2}"/>
              </a:ext>
            </a:extLst>
          </p:cNvPr>
          <p:cNvSpPr txBox="1"/>
          <p:nvPr/>
        </p:nvSpPr>
        <p:spPr>
          <a:xfrm>
            <a:off x="412073" y="4876800"/>
            <a:ext cx="5162364" cy="1200329"/>
          </a:xfrm>
          <a:prstGeom prst="rect">
            <a:avLst/>
          </a:prstGeom>
          <a:noFill/>
        </p:spPr>
        <p:txBody>
          <a:bodyPr wrap="square">
            <a:spAutoFit/>
          </a:bodyPr>
          <a:lstStyle/>
          <a:p>
            <a:pPr marL="285750" indent="-285750">
              <a:buFont typeface="Arial" panose="020B0604020202020204" pitchFamily="34" charset="0"/>
              <a:buChar char="•"/>
            </a:pPr>
            <a:r>
              <a:rPr lang="en-US" sz="1800" dirty="0">
                <a:hlinkClick r:id="rId7"/>
              </a:rPr>
              <a:t>Indi</a:t>
            </a:r>
            <a:r>
              <a:rPr lang="en-US" sz="1800" dirty="0"/>
              <a:t> Cars by Sphero is a classroom set of cars to teach coding basic. No screen needed</a:t>
            </a:r>
            <a:r>
              <a:rPr lang="en-US" dirty="0"/>
              <a:t>! </a:t>
            </a:r>
            <a:r>
              <a:rPr lang="en-US" sz="1800" dirty="0"/>
              <a:t>  Easy to use and fun!  For a quick overview of Indi:  </a:t>
            </a:r>
            <a:r>
              <a:rPr lang="en-US" sz="1800" dirty="0">
                <a:hlinkClick r:id="rId8"/>
              </a:rPr>
              <a:t>Indi class pack video</a:t>
            </a:r>
            <a:r>
              <a:rPr lang="en-US" sz="1800" dirty="0"/>
              <a:t> or see the </a:t>
            </a:r>
            <a:r>
              <a:rPr lang="en-US" sz="1800" dirty="0">
                <a:hlinkClick r:id="rId9"/>
              </a:rPr>
              <a:t>Teacher Guide</a:t>
            </a:r>
            <a:endParaRPr lang="en-US" sz="1800" dirty="0"/>
          </a:p>
        </p:txBody>
      </p:sp>
      <p:pic>
        <p:nvPicPr>
          <p:cNvPr id="3074" name="Picture 2" descr="Indi ">
            <a:extLst>
              <a:ext uri="{FF2B5EF4-FFF2-40B4-BE49-F238E27FC236}">
                <a16:creationId xmlns:a16="http://schemas.microsoft.com/office/drawing/2014/main" id="{8DEFB7D5-EE14-5FF0-9C14-F4E4FFF697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3862" y="4891596"/>
            <a:ext cx="1819275" cy="13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228600" y="1000780"/>
            <a:ext cx="5029200" cy="523220"/>
          </a:xfrm>
          <a:prstGeom prst="rect">
            <a:avLst/>
          </a:prstGeom>
          <a:noFill/>
        </p:spPr>
        <p:txBody>
          <a:bodyPr wrap="square" rtlCol="0">
            <a:spAutoFit/>
          </a:bodyPr>
          <a:lstStyle/>
          <a:p>
            <a:pPr algn="ctr"/>
            <a:r>
              <a:rPr lang="en-US" sz="2800" b="1" dirty="0"/>
              <a:t>Lego We-Do Robotics Kits</a:t>
            </a:r>
          </a:p>
        </p:txBody>
      </p:sp>
      <p:sp>
        <p:nvSpPr>
          <p:cNvPr id="10" name="Rectangle 9"/>
          <p:cNvSpPr/>
          <p:nvPr/>
        </p:nvSpPr>
        <p:spPr>
          <a:xfrm>
            <a:off x="685799" y="1600200"/>
            <a:ext cx="5334001" cy="2554545"/>
          </a:xfrm>
          <a:prstGeom prst="rect">
            <a:avLst/>
          </a:prstGeom>
        </p:spPr>
        <p:txBody>
          <a:bodyPr wrap="square">
            <a:spAutoFit/>
          </a:bodyPr>
          <a:lstStyle/>
          <a:p>
            <a:pPr marL="285750" indent="-285750">
              <a:buFont typeface="Arial" panose="020B0604020202020204" pitchFamily="34" charset="0"/>
              <a:buChar char="•"/>
            </a:pPr>
            <a:r>
              <a:rPr lang="en-US" sz="1600" dirty="0"/>
              <a:t>Lego We-Do kits are perfect for teaching about coding</a:t>
            </a:r>
          </a:p>
          <a:p>
            <a:pPr marL="285750" indent="-285750">
              <a:buFont typeface="Arial" panose="020B0604020202020204" pitchFamily="34" charset="0"/>
              <a:buChar char="•"/>
            </a:pPr>
            <a:r>
              <a:rPr lang="en-US" sz="1600" dirty="0"/>
              <a:t>Each kit contains over 200 Legos as well as motors and sensors</a:t>
            </a:r>
          </a:p>
          <a:p>
            <a:pPr marL="285750" indent="-285750">
              <a:buFont typeface="Arial" panose="020B0604020202020204" pitchFamily="34" charset="0"/>
              <a:buChar char="•"/>
            </a:pPr>
            <a:r>
              <a:rPr lang="en-US" sz="1600" dirty="0"/>
              <a:t>Students also learn about building and following directions</a:t>
            </a:r>
          </a:p>
          <a:p>
            <a:pPr marL="285750" indent="-285750">
              <a:buFont typeface="Arial" panose="020B0604020202020204" pitchFamily="34" charset="0"/>
              <a:buChar char="•"/>
            </a:pPr>
            <a:r>
              <a:rPr lang="en-US" sz="1600" dirty="0"/>
              <a:t>We can loan up to 7 kits including I-Pads with the software downloaded; designed for 3</a:t>
            </a:r>
            <a:r>
              <a:rPr lang="en-US" sz="1600" baseline="30000" dirty="0"/>
              <a:t>rd</a:t>
            </a:r>
            <a:r>
              <a:rPr lang="en-US" sz="1600" dirty="0"/>
              <a:t>-5</a:t>
            </a:r>
            <a:r>
              <a:rPr lang="en-US" sz="1600" baseline="30000" dirty="0"/>
              <a:t>th</a:t>
            </a:r>
            <a:r>
              <a:rPr lang="en-US" sz="1600" dirty="0"/>
              <a:t> grades</a:t>
            </a:r>
          </a:p>
          <a:p>
            <a:pPr marL="285750" indent="-285750">
              <a:buFont typeface="Arial" panose="020B0604020202020204" pitchFamily="34" charset="0"/>
              <a:buChar char="•"/>
            </a:pPr>
            <a:r>
              <a:rPr lang="en-US" sz="1600" dirty="0"/>
              <a:t>Easy to use– most teachers tell us that the students were able to do the activities with minimal supervision</a:t>
            </a:r>
          </a:p>
          <a:p>
            <a:endParaRPr lang="en-US" sz="1600" dirty="0"/>
          </a:p>
          <a:p>
            <a:pPr algn="ctr"/>
            <a:r>
              <a:rPr lang="en-US" sz="1600" dirty="0">
                <a:hlinkClick r:id="rId2"/>
              </a:rPr>
              <a:t>Lego We-Do Lessons</a:t>
            </a:r>
            <a:endParaRPr lang="en-US" sz="1600" dirty="0"/>
          </a:p>
        </p:txBody>
      </p:sp>
      <p:sp>
        <p:nvSpPr>
          <p:cNvPr id="6" name="TextBox 5"/>
          <p:cNvSpPr txBox="1"/>
          <p:nvPr/>
        </p:nvSpPr>
        <p:spPr>
          <a:xfrm>
            <a:off x="685799" y="4134351"/>
            <a:ext cx="4800600" cy="523220"/>
          </a:xfrm>
          <a:prstGeom prst="rect">
            <a:avLst/>
          </a:prstGeom>
          <a:noFill/>
        </p:spPr>
        <p:txBody>
          <a:bodyPr wrap="square" rtlCol="0">
            <a:spAutoFit/>
          </a:bodyPr>
          <a:lstStyle/>
          <a:p>
            <a:r>
              <a:rPr lang="en-US" sz="2800" b="1" dirty="0"/>
              <a:t>Simple Machine Model Sets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938459"/>
            <a:ext cx="2514600" cy="2514600"/>
          </a:xfrm>
          <a:prstGeom prst="rect">
            <a:avLst/>
          </a:prstGeom>
        </p:spPr>
      </p:pic>
      <p:sp>
        <p:nvSpPr>
          <p:cNvPr id="9" name="Rectangle 8"/>
          <p:cNvSpPr/>
          <p:nvPr/>
        </p:nvSpPr>
        <p:spPr>
          <a:xfrm>
            <a:off x="688758" y="4637177"/>
            <a:ext cx="4876801" cy="1815882"/>
          </a:xfrm>
          <a:prstGeom prst="rect">
            <a:avLst/>
          </a:prstGeom>
        </p:spPr>
        <p:txBody>
          <a:bodyPr wrap="square">
            <a:spAutoFit/>
          </a:bodyPr>
          <a:lstStyle/>
          <a:p>
            <a:r>
              <a:rPr lang="en-US" sz="1600" dirty="0">
                <a:solidFill>
                  <a:srgbClr val="333333"/>
                </a:solidFill>
              </a:rPr>
              <a:t>Precision-made wooden models demonstrate basic principles of work, force, and energy. Through hands-on exploration, students learn how machines can change the direction of a force, reduce work, or turn potential energy into kinetic energy. Each model is approximately 7" x 16".   Example booklet (each model has a booklet):</a:t>
            </a:r>
          </a:p>
          <a:p>
            <a:r>
              <a:rPr lang="en-US" sz="1600" dirty="0">
                <a:solidFill>
                  <a:srgbClr val="333333"/>
                </a:solidFill>
                <a:hlinkClick r:id="rId4"/>
              </a:rPr>
              <a:t>Pulley</a:t>
            </a:r>
            <a:endParaRPr lang="en-US" sz="1600" dirty="0"/>
          </a:p>
        </p:txBody>
      </p:sp>
      <p:pic>
        <p:nvPicPr>
          <p:cNvPr id="5" name="Picture 4" descr="A picture containing LEGO, toy, indoor&#10;&#10;Description automatically generated">
            <a:extLst>
              <a:ext uri="{FF2B5EF4-FFF2-40B4-BE49-F238E27FC236}">
                <a16:creationId xmlns:a16="http://schemas.microsoft.com/office/drawing/2014/main" id="{BD75F4BE-4725-46C7-8347-C78D4567C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036291"/>
            <a:ext cx="2619910" cy="1943100"/>
          </a:xfrm>
          <a:prstGeom prst="rect">
            <a:avLst/>
          </a:prstGeom>
        </p:spPr>
      </p:pic>
    </p:spTree>
    <p:extLst>
      <p:ext uri="{BB962C8B-B14F-4D97-AF65-F5344CB8AC3E}">
        <p14:creationId xmlns:p14="http://schemas.microsoft.com/office/powerpoint/2010/main" val="162990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48903</TotalTime>
  <Words>1662</Words>
  <Application>Microsoft Office PowerPoint</Application>
  <PresentationFormat>On-screen Show (4:3)</PresentationFormat>
  <Paragraphs>167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Outfit</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92</cp:revision>
  <cp:lastPrinted>2016-08-12T15:16:32Z</cp:lastPrinted>
  <dcterms:created xsi:type="dcterms:W3CDTF">2014-08-14T20:03:48Z</dcterms:created>
  <dcterms:modified xsi:type="dcterms:W3CDTF">2024-06-13T19:52:13Z</dcterms:modified>
</cp:coreProperties>
</file>